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7" r:id="rId10"/>
    <p:sldId id="268" r:id="rId11"/>
    <p:sldId id="266" r:id="rId12"/>
    <p:sldId id="264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08" y="68"/>
      </p:cViewPr>
      <p:guideLst>
        <p:guide orient="horz" pos="2160"/>
        <p:guide pos="380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2026/1/5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6" name="组合 35"/>
          <p:cNvGrpSpPr/>
          <p:nvPr userDrawn="1"/>
        </p:nvGrpSpPr>
        <p:grpSpPr>
          <a:xfrm>
            <a:off x="-2" y="-21261"/>
            <a:ext cx="12192003" cy="6876000"/>
            <a:chOff x="-2" y="-21261"/>
            <a:chExt cx="12192003" cy="6876000"/>
          </a:xfrm>
        </p:grpSpPr>
        <p:grpSp>
          <p:nvGrpSpPr>
            <p:cNvPr id="37" name="组合 36"/>
            <p:cNvGrpSpPr/>
            <p:nvPr/>
          </p:nvGrpSpPr>
          <p:grpSpPr>
            <a:xfrm>
              <a:off x="603115" y="-21261"/>
              <a:ext cx="11008584" cy="6876000"/>
              <a:chOff x="603115" y="-429480"/>
              <a:chExt cx="11008584" cy="6876000"/>
            </a:xfrm>
          </p:grpSpPr>
          <p:cxnSp>
            <p:nvCxnSpPr>
              <p:cNvPr id="38" name="直接连接符 37"/>
              <p:cNvCxnSpPr/>
              <p:nvPr/>
            </p:nvCxnSpPr>
            <p:spPr>
              <a:xfrm>
                <a:off x="60311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125067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2545807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384093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448849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5136063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5783627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6431191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707875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772631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8373883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9021447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9669011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1096413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1031657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1161169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3193371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898243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 rot="5400000">
              <a:off x="3181962" y="-2681811"/>
              <a:ext cx="5828076" cy="12192003"/>
              <a:chOff x="2545807" y="-429480"/>
              <a:chExt cx="5828076" cy="6876000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2545807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384093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>
                <a:off x="448849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5136063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5783627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6431191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7078755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7726319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8373883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3193371" y="-429480"/>
                <a:ext cx="0" cy="6876000"/>
              </a:xfrm>
              <a:prstGeom prst="line">
                <a:avLst/>
              </a:prstGeom>
              <a:ln w="952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10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9.png"/><Relationship Id="rId5" Type="http://schemas.openxmlformats.org/officeDocument/2006/relationships/tags" Target="../tags/tag8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5.xml"/><Relationship Id="rId9" Type="http://schemas.openxmlformats.org/officeDocument/2006/relationships/tags" Target="../tags/tag9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10" Type="http://schemas.openxmlformats.org/officeDocument/2006/relationships/tags" Target="../tags/tag101.xml"/><Relationship Id="rId19" Type="http://schemas.openxmlformats.org/officeDocument/2006/relationships/image" Target="../media/image12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43930" y="2201545"/>
            <a:ext cx="5571490" cy="34150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dirty="0">
                <a:ln/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重生之</a:t>
            </a:r>
          </a:p>
          <a:p>
            <a:pPr algn="ctr">
              <a:lnSpc>
                <a:spcPct val="120000"/>
              </a:lnSpc>
            </a:pPr>
            <a:r>
              <a:rPr lang="zh-CN" altLang="en-US" sz="6000" b="1" dirty="0">
                <a:ln/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本喵也要做</a:t>
            </a:r>
            <a:r>
              <a:rPr lang="en-US" altLang="zh-CN" sz="6000" b="1" dirty="0">
                <a:ln/>
                <a:solidFill>
                  <a:schemeClr val="accent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PPT</a:t>
            </a:r>
          </a:p>
          <a:p>
            <a:pPr algn="ctr">
              <a:lnSpc>
                <a:spcPct val="120000"/>
              </a:lnSpc>
            </a:pPr>
            <a:endParaRPr lang="zh-CN" altLang="en-US" sz="6000" b="1" dirty="0">
              <a:ln/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6852920" y="5001895"/>
            <a:ext cx="1671320" cy="468000"/>
          </a:xfrm>
          <a:prstGeom prst="flowChartAlternateProcess">
            <a:avLst/>
          </a:prstGeom>
          <a:solidFill>
            <a:srgbClr val="C1C1C1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蔡</a:t>
            </a:r>
            <a:r>
              <a:rPr lang="zh-CN" altLang="en-US">
                <a:cs typeface="Arial" panose="020B0604020202020204" pitchFamily="34" charset="0"/>
              </a:rPr>
              <a:t>怡桢</a:t>
            </a:r>
            <a:endParaRPr lang="en-US" altLang="zh-CN"/>
          </a:p>
        </p:txBody>
      </p:sp>
      <p:sp>
        <p:nvSpPr>
          <p:cNvPr id="6" name="流程图: 可选过程 5"/>
          <p:cNvSpPr/>
          <p:nvPr/>
        </p:nvSpPr>
        <p:spPr>
          <a:xfrm>
            <a:off x="6043930" y="5001895"/>
            <a:ext cx="1130935" cy="46800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solidFill>
                  <a:schemeClr val="bg1"/>
                </a:solidFill>
              </a:rPr>
              <a:t>汇报人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9640570" y="5001895"/>
            <a:ext cx="1838960" cy="468000"/>
          </a:xfrm>
          <a:prstGeom prst="flowChartAlternateProcess">
            <a:avLst/>
          </a:prstGeom>
          <a:solidFill>
            <a:srgbClr val="C1C1C1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ym typeface="+mn-ea"/>
              </a:rPr>
              <a:t>2026</a:t>
            </a:r>
            <a:r>
              <a:rPr lang="zh-CN" altLang="en-US" dirty="0">
                <a:sym typeface="+mn-ea"/>
              </a:rPr>
              <a:t>月</a:t>
            </a:r>
            <a:r>
              <a:rPr lang="en-US" altLang="zh-CN" dirty="0">
                <a:sym typeface="+mn-ea"/>
              </a:rPr>
              <a:t>01</a:t>
            </a:r>
            <a:r>
              <a:rPr lang="zh-CN" altLang="en-US" dirty="0">
                <a:sym typeface="+mn-ea"/>
              </a:rPr>
              <a:t>月</a:t>
            </a:r>
            <a:endParaRPr lang="en-US" altLang="zh-CN" dirty="0"/>
          </a:p>
        </p:txBody>
      </p:sp>
      <p:sp>
        <p:nvSpPr>
          <p:cNvPr id="12" name="流程图: 可选过程 11"/>
          <p:cNvSpPr/>
          <p:nvPr/>
        </p:nvSpPr>
        <p:spPr>
          <a:xfrm>
            <a:off x="8831580" y="5001895"/>
            <a:ext cx="1236980" cy="46800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时间：</a:t>
            </a:r>
          </a:p>
        </p:txBody>
      </p:sp>
      <p:pic>
        <p:nvPicPr>
          <p:cNvPr id="8" name="图片 7" descr="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971040"/>
            <a:ext cx="5045710" cy="48869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755130" y="2038985"/>
            <a:ext cx="406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latin typeface="文道潮黑体" panose="02010600040101010101" charset="-122"/>
                <a:ea typeface="文道潮黑体" panose="02010600040101010101" charset="-122"/>
              </a:rPr>
              <a:t>04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468631" y="1992094"/>
            <a:ext cx="608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文道潮黑体" panose="02010600040101010101" charset="-122"/>
                <a:ea typeface="文道潮黑体" panose="02010600040101010101" charset="-122"/>
              </a:rPr>
              <a:t>咋还没有结束</a:t>
            </a:r>
            <a:r>
              <a:rPr lang="zh-CN" altLang="en-US" sz="3600" dirty="0">
                <a:latin typeface="文道潮黑体" panose="02010600040101010101" charset="-122"/>
                <a:ea typeface="文道潮黑体" panose="02010600040101010101" charset="-122"/>
              </a:rPr>
              <a:t>？️</a:t>
            </a:r>
            <a:endParaRPr lang="zh-CN" altLang="en-US" sz="4800" dirty="0">
              <a:latin typeface="文道潮黑体" panose="02010600040101010101" charset="-122"/>
              <a:ea typeface="文道潮黑体" panose="02010600040101010101" charset="-122"/>
            </a:endParaRPr>
          </a:p>
        </p:txBody>
      </p:sp>
      <p:pic>
        <p:nvPicPr>
          <p:cNvPr id="2" name="图片 1" descr="4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1" y="1160491"/>
            <a:ext cx="4743449" cy="637179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BC2BB22-9E05-522C-B77F-027C690A2999}"/>
              </a:ext>
            </a:extLst>
          </p:cNvPr>
          <p:cNvSpPr txBox="1"/>
          <p:nvPr/>
        </p:nvSpPr>
        <p:spPr>
          <a:xfrm>
            <a:off x="6460624" y="3362424"/>
            <a:ext cx="41569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/>
              <a:t>信息安全与伦理责任</a:t>
            </a:r>
            <a:endParaRPr lang="zh-CN" altLang="en-US" sz="6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>
            <a:off x="608965" y="1797050"/>
            <a:ext cx="5977890" cy="4015740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98744" y="2391307"/>
            <a:ext cx="4064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病毒、木马、钓鱼、</a:t>
            </a:r>
            <a:r>
              <a:rPr lang="en-US" altLang="zh-CN" sz="2000" dirty="0"/>
              <a:t>DDoS</a:t>
            </a:r>
            <a:r>
              <a:rPr lang="zh-CN" altLang="en-US" sz="2000" dirty="0"/>
              <a:t>、勒索软件等是常见的信息安全威胁，它们分别针对</a:t>
            </a:r>
            <a:r>
              <a:rPr lang="en-US" altLang="zh-CN" sz="2000" dirty="0"/>
              <a:t>CIA</a:t>
            </a:r>
            <a:r>
              <a:rPr lang="zh-CN" altLang="en-US" sz="2000" dirty="0"/>
              <a:t>三元组发起攻击。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/>
              <a:t>补丁、备份、最小权限、多因素认证是成本最低的防护手段，可有效降低信息安全风险。</a:t>
            </a:r>
          </a:p>
        </p:txBody>
      </p:sp>
      <p:pic>
        <p:nvPicPr>
          <p:cNvPr id="3" name="图片 2" descr="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1746250"/>
            <a:ext cx="5111750" cy="5111750"/>
          </a:xfrm>
          <a:prstGeom prst="rect">
            <a:avLst/>
          </a:prstGeom>
        </p:spPr>
      </p:pic>
      <p:sp>
        <p:nvSpPr>
          <p:cNvPr id="15" name="标题 14"/>
          <p:cNvSpPr>
            <a:spLocks noGrp="1"/>
          </p:cNvSpPr>
          <p:nvPr/>
        </p:nvSpPr>
        <p:spPr>
          <a:xfrm>
            <a:off x="909219" y="964431"/>
            <a:ext cx="5377382" cy="600844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/>
              <a:t>信息安全模型与常见威胁</a:t>
            </a:r>
            <a:endParaRPr lang="zh-CN" altLang="en-US" sz="2400" dirty="0"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F656-FA77-7AC2-A677-E5FABD64EF93}"/>
              </a:ext>
            </a:extLst>
          </p:cNvPr>
          <p:cNvSpPr txBox="1"/>
          <p:nvPr/>
        </p:nvSpPr>
        <p:spPr>
          <a:xfrm>
            <a:off x="1161047" y="1974866"/>
            <a:ext cx="166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常见威胁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9F09FB-2DCA-8329-B3F9-874824B0CEB8}"/>
              </a:ext>
            </a:extLst>
          </p:cNvPr>
          <p:cNvSpPr txBox="1"/>
          <p:nvPr/>
        </p:nvSpPr>
        <p:spPr>
          <a:xfrm>
            <a:off x="1161047" y="4045269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防护手段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360" y="-527050"/>
            <a:ext cx="2185035" cy="2912110"/>
          </a:xfrm>
          <a:prstGeom prst="rect">
            <a:avLst/>
          </a:prstGeom>
        </p:spPr>
      </p:pic>
      <p:sp>
        <p:nvSpPr>
          <p:cNvPr id="6" name="矩形: 圆角 7"/>
          <p:cNvSpPr/>
          <p:nvPr/>
        </p:nvSpPr>
        <p:spPr>
          <a:xfrm>
            <a:off x="1318255" y="2809616"/>
            <a:ext cx="3476514" cy="315612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solidFill>
                <a:schemeClr val="tx1"/>
              </a:solidFill>
              <a:latin typeface="文道潮黑体" panose="02010600040101010101" charset="-122"/>
              <a:ea typeface="文道潮黑体" panose="02010600040101010101" charset="-122"/>
            </a:endParaRPr>
          </a:p>
        </p:txBody>
      </p:sp>
      <p:sp>
        <p:nvSpPr>
          <p:cNvPr id="7" name="矩形: 圆角 7"/>
          <p:cNvSpPr/>
          <p:nvPr/>
        </p:nvSpPr>
        <p:spPr>
          <a:xfrm>
            <a:off x="7155270" y="2749243"/>
            <a:ext cx="3176337" cy="32164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本墨悠圆" panose="02000000000000000000" pitchFamily="2" charset="-122"/>
              <a:ea typeface="本墨悠圆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18432" y="3177403"/>
            <a:ext cx="3176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网络安全法、数据安全法、个人信息保护法构成我国数字空间基本秩序，明确网络运营者、数据处理者、个人三方权责。</a:t>
            </a: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417974" y="3115847"/>
            <a:ext cx="2769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结合学术抄袭、</a:t>
            </a:r>
            <a:r>
              <a:rPr lang="en-US" altLang="zh-CN" sz="2400" dirty="0"/>
              <a:t>AI</a:t>
            </a:r>
            <a:r>
              <a:rPr lang="zh-CN" altLang="en-US" sz="2400" dirty="0"/>
              <a:t>换脸、网络暴力案例，引导学生树立合法、合理、合情的信息使用观，避免技术滥用。</a:t>
            </a:r>
          </a:p>
          <a:p>
            <a:endParaRPr lang="zh-CN" altLang="en-US" dirty="0"/>
          </a:p>
        </p:txBody>
      </p:sp>
      <p:sp>
        <p:nvSpPr>
          <p:cNvPr id="17" name="标题 14"/>
          <p:cNvSpPr>
            <a:spLocks noGrp="1"/>
          </p:cNvSpPr>
          <p:nvPr/>
        </p:nvSpPr>
        <p:spPr>
          <a:xfrm>
            <a:off x="637473" y="880411"/>
            <a:ext cx="4741759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法律法规与信息伦理</a:t>
            </a:r>
            <a:endParaRPr lang="zh-CN" altLang="en-US" dirty="0"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D6DE69-A2E9-598A-0836-50D4BD451FCD}"/>
              </a:ext>
            </a:extLst>
          </p:cNvPr>
          <p:cNvSpPr txBox="1"/>
          <p:nvPr/>
        </p:nvSpPr>
        <p:spPr>
          <a:xfrm>
            <a:off x="1149015" y="2011097"/>
            <a:ext cx="197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法律法规</a:t>
            </a:r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37BC16-E737-9D9E-E923-9018BFDBE383}"/>
              </a:ext>
            </a:extLst>
          </p:cNvPr>
          <p:cNvSpPr txBox="1"/>
          <p:nvPr/>
        </p:nvSpPr>
        <p:spPr>
          <a:xfrm>
            <a:off x="6565723" y="2011943"/>
            <a:ext cx="1910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信息伦理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4" grpId="0"/>
      <p:bldP spid="17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90047" y="2484755"/>
            <a:ext cx="7506703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dirty="0"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charset="-122"/>
                <a:sym typeface="+mn-ea"/>
              </a:rPr>
              <a:t>我</a:t>
            </a:r>
            <a:r>
              <a:rPr lang="zh-CN" altLang="en-US" sz="6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charset="-122"/>
                <a:sym typeface="+mn-ea"/>
              </a:rPr>
              <a:t>汇报完了</a:t>
            </a:r>
          </a:p>
          <a:p>
            <a:pPr algn="ctr">
              <a:lnSpc>
                <a:spcPct val="110000"/>
              </a:lnSpc>
            </a:pPr>
            <a:r>
              <a:rPr lang="zh-CN" altLang="en-US" sz="8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感谢老师的观看</a:t>
            </a:r>
            <a:endParaRPr lang="zh-CN" altLang="en-US" sz="41300" dirty="0">
              <a:solidFill>
                <a:srgbClr val="00B0F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 descr="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125" y="843313"/>
            <a:ext cx="514540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>
            <p:custDataLst>
              <p:tags r:id="rId2"/>
            </p:custDataLst>
          </p:nvPr>
        </p:nvGrpSpPr>
        <p:grpSpPr>
          <a:xfrm>
            <a:off x="1252220" y="2156143"/>
            <a:ext cx="3432175" cy="3609340"/>
            <a:chOff x="2789" y="3642"/>
            <a:chExt cx="5405" cy="5684"/>
          </a:xfrm>
        </p:grpSpPr>
        <p:grpSp>
          <p:nvGrpSpPr>
            <p:cNvPr id="9" name="组合 8"/>
            <p:cNvGrpSpPr/>
            <p:nvPr/>
          </p:nvGrpSpPr>
          <p:grpSpPr>
            <a:xfrm>
              <a:off x="2789" y="3642"/>
              <a:ext cx="5405" cy="923"/>
              <a:chOff x="2789" y="4182"/>
              <a:chExt cx="5405" cy="923"/>
            </a:xfrm>
          </p:grpSpPr>
          <p:sp>
            <p:nvSpPr>
              <p:cNvPr id="1048699" name="TextBox 10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789" y="4182"/>
                <a:ext cx="1153" cy="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4000" b="1" dirty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01 </a:t>
                </a:r>
                <a:endParaRPr lang="zh-CN" altLang="en-US" sz="4000" b="1" dirty="0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8" name="圆角矩形 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70" y="4182"/>
                <a:ext cx="3824" cy="923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r>
                  <a:rPr lang="zh-CN" altLang="en-US" sz="1600" dirty="0"/>
                  <a:t>信息技术与计算机基础</a:t>
                </a:r>
                <a:endParaRPr lang="zh-CN" altLang="en-US" sz="1600" dirty="0">
                  <a:effectLst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789" y="5229"/>
              <a:ext cx="5405" cy="923"/>
              <a:chOff x="2789" y="4182"/>
              <a:chExt cx="5405" cy="923"/>
            </a:xfrm>
          </p:grpSpPr>
          <p:sp>
            <p:nvSpPr>
              <p:cNvPr id="11" name="TextBox 10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789" y="4182"/>
                <a:ext cx="1153" cy="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4000" b="1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02 </a:t>
                </a:r>
                <a:endParaRPr lang="zh-CN" altLang="en-US" sz="4000" b="1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2" name="圆角矩形 11"/>
              <p:cNvSpPr/>
              <p:nvPr>
                <p:custDataLst>
                  <p:tags r:id="rId8"/>
                </p:custDataLst>
              </p:nvPr>
            </p:nvSpPr>
            <p:spPr>
              <a:xfrm>
                <a:off x="4370" y="4182"/>
                <a:ext cx="3824" cy="923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r>
                  <a:rPr lang="zh-CN" altLang="en-US" sz="1600" dirty="0"/>
                  <a:t> 操作系统与工具软件</a:t>
                </a:r>
                <a:endParaRPr lang="zh-CN" altLang="en-US" sz="1600" dirty="0">
                  <a:effectLst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789" y="6816"/>
              <a:ext cx="5405" cy="922"/>
              <a:chOff x="2789" y="4182"/>
              <a:chExt cx="5405" cy="922"/>
            </a:xfrm>
          </p:grpSpPr>
          <p:sp>
            <p:nvSpPr>
              <p:cNvPr id="14" name="TextBox 1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789" y="4182"/>
                <a:ext cx="1153" cy="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4000" b="1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03 </a:t>
                </a:r>
                <a:endParaRPr lang="zh-CN" altLang="en-US" sz="4000" b="1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5" name="圆角矩形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4370" y="4182"/>
                <a:ext cx="3824" cy="923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r>
                  <a:rPr lang="en-US" altLang="zh-CN" sz="1600" dirty="0"/>
                  <a:t>Office 2016</a:t>
                </a:r>
                <a:r>
                  <a:rPr lang="zh-CN" altLang="en-US" sz="1600" dirty="0"/>
                  <a:t>办公核心</a:t>
                </a:r>
                <a:endParaRPr lang="zh-CN" altLang="en-US" sz="1600" dirty="0">
                  <a:effectLst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789" y="8403"/>
              <a:ext cx="5405" cy="923"/>
              <a:chOff x="2789" y="4182"/>
              <a:chExt cx="5405" cy="923"/>
            </a:xfrm>
          </p:grpSpPr>
          <p:sp>
            <p:nvSpPr>
              <p:cNvPr id="17" name="TextBox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789" y="4182"/>
                <a:ext cx="1153" cy="92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4000" b="1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</a:rPr>
                  <a:t>04 </a:t>
                </a:r>
                <a:endParaRPr lang="zh-CN" altLang="en-US" sz="4000" b="1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8" name="圆角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4370" y="4182"/>
                <a:ext cx="3824" cy="923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r>
                  <a:rPr lang="zh-CN" altLang="en-US" sz="1600" dirty="0"/>
                  <a:t>信息安全与伦理责任</a:t>
                </a:r>
                <a:endParaRPr lang="zh-CN" altLang="en-US" sz="1600" dirty="0">
                  <a:effectLst/>
                </a:endParaRPr>
              </a:p>
            </p:txBody>
          </p:sp>
        </p:grpSp>
      </p:grpSp>
      <p:pic>
        <p:nvPicPr>
          <p:cNvPr id="4" name="图片 3" descr="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8715" y="1063625"/>
            <a:ext cx="5684520" cy="5794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4435" y="696595"/>
            <a:ext cx="47224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注意这个是目录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38104" y="13132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文道潮黑体" panose="02010600040101010101" charset="-122"/>
                <a:ea typeface="文道潮黑体" panose="02010600040101010101" charset="-122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82566" y="3039378"/>
            <a:ext cx="5737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/>
              <a:t>信息技术与计算机基础</a:t>
            </a:r>
            <a:endParaRPr lang="zh-CN" altLang="en-US" sz="13800" dirty="0"/>
          </a:p>
        </p:txBody>
      </p:sp>
      <p:pic>
        <p:nvPicPr>
          <p:cNvPr id="4" name="图片 3" descr="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067" y="1781810"/>
            <a:ext cx="5076190" cy="5076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46250" y="3912870"/>
            <a:ext cx="22091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信息技术是扩展人类信息器官功能的技术集合，它以微电子与数字技术为两大基石，涵盖了信息的获取、传递、处理和利用等各个方面。</a:t>
            </a:r>
          </a:p>
          <a:p>
            <a:endParaRPr lang="zh-CN" altLang="en-US" dirty="0">
              <a:latin typeface="文道潮黑体" panose="02010600040101010101" charset="-122"/>
              <a:ea typeface="文道潮黑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2415" y="3912870"/>
            <a:ext cx="22091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信息技术的发展经历了电子管、晶体管、集成电路到超大规模集成阶段，每一次技术的革新都极大地推动了社会从工业化迈向数字化的进程。</a:t>
            </a:r>
          </a:p>
          <a:p>
            <a:endParaRPr lang="zh-CN" altLang="en-US" dirty="0">
              <a:latin typeface="文道潮黑体" panose="02010600040101010101" charset="-122"/>
              <a:ea typeface="文道潮黑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36050" y="3912870"/>
            <a:ext cx="22091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微电子技术的进步主要体现在线宽的缩小、集成度的提升以及应用导向的设计理念上，这些进步为信息技术的发展提供了强大的硬件支持。</a:t>
            </a:r>
          </a:p>
          <a:p>
            <a:endParaRPr lang="zh-CN" altLang="en-US" dirty="0">
              <a:latin typeface="文道潮黑体" panose="02010600040101010101" charset="-122"/>
              <a:ea typeface="文道潮黑体" panose="02010600040101010101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3931285" y="2718435"/>
            <a:ext cx="1012825" cy="4229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7561580" y="2718435"/>
            <a:ext cx="1012825" cy="4229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03935" y="1478915"/>
            <a:ext cx="604520" cy="559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1</a:t>
            </a:r>
          </a:p>
        </p:txBody>
      </p:sp>
      <p:sp>
        <p:nvSpPr>
          <p:cNvPr id="33" name="椭圆 32"/>
          <p:cNvSpPr/>
          <p:nvPr/>
        </p:nvSpPr>
        <p:spPr>
          <a:xfrm>
            <a:off x="4747895" y="1424305"/>
            <a:ext cx="604520" cy="559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2</a:t>
            </a:r>
          </a:p>
        </p:txBody>
      </p:sp>
      <p:sp>
        <p:nvSpPr>
          <p:cNvPr id="34" name="椭圆 33"/>
          <p:cNvSpPr/>
          <p:nvPr/>
        </p:nvSpPr>
        <p:spPr>
          <a:xfrm>
            <a:off x="8354695" y="1424305"/>
            <a:ext cx="604520" cy="559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/>
              <a:t>3</a:t>
            </a:r>
          </a:p>
        </p:txBody>
      </p:sp>
      <p:sp>
        <p:nvSpPr>
          <p:cNvPr id="70" name="矩形: 圆角 41"/>
          <p:cNvSpPr/>
          <p:nvPr/>
        </p:nvSpPr>
        <p:spPr>
          <a:xfrm>
            <a:off x="1481455" y="3738245"/>
            <a:ext cx="2473960" cy="2286635"/>
          </a:xfrm>
          <a:custGeom>
            <a:avLst/>
            <a:gdLst>
              <a:gd name="connsiteX0" fmla="*/ 0 w 4895045"/>
              <a:gd name="connsiteY0" fmla="*/ 324312 h 1945833"/>
              <a:gd name="connsiteX1" fmla="*/ 324312 w 4895045"/>
              <a:gd name="connsiteY1" fmla="*/ 0 h 1945833"/>
              <a:gd name="connsiteX2" fmla="*/ 930944 w 4895045"/>
              <a:gd name="connsiteY2" fmla="*/ 0 h 1945833"/>
              <a:gd name="connsiteX3" fmla="*/ 1452647 w 4895045"/>
              <a:gd name="connsiteY3" fmla="*/ 0 h 1945833"/>
              <a:gd name="connsiteX4" fmla="*/ 2101743 w 4895045"/>
              <a:gd name="connsiteY4" fmla="*/ 0 h 1945833"/>
              <a:gd name="connsiteX5" fmla="*/ 2623446 w 4895045"/>
              <a:gd name="connsiteY5" fmla="*/ 0 h 1945833"/>
              <a:gd name="connsiteX6" fmla="*/ 3272541 w 4895045"/>
              <a:gd name="connsiteY6" fmla="*/ 0 h 1945833"/>
              <a:gd name="connsiteX7" fmla="*/ 3751780 w 4895045"/>
              <a:gd name="connsiteY7" fmla="*/ 0 h 1945833"/>
              <a:gd name="connsiteX8" fmla="*/ 4570733 w 4895045"/>
              <a:gd name="connsiteY8" fmla="*/ 0 h 1945833"/>
              <a:gd name="connsiteX9" fmla="*/ 4895045 w 4895045"/>
              <a:gd name="connsiteY9" fmla="*/ 324312 h 1945833"/>
              <a:gd name="connsiteX10" fmla="*/ 4895045 w 4895045"/>
              <a:gd name="connsiteY10" fmla="*/ 972917 h 1945833"/>
              <a:gd name="connsiteX11" fmla="*/ 4895045 w 4895045"/>
              <a:gd name="connsiteY11" fmla="*/ 1621521 h 1945833"/>
              <a:gd name="connsiteX12" fmla="*/ 4570733 w 4895045"/>
              <a:gd name="connsiteY12" fmla="*/ 1945833 h 1945833"/>
              <a:gd name="connsiteX13" fmla="*/ 4049030 w 4895045"/>
              <a:gd name="connsiteY13" fmla="*/ 1945833 h 1945833"/>
              <a:gd name="connsiteX14" fmla="*/ 3484862 w 4895045"/>
              <a:gd name="connsiteY14" fmla="*/ 1945833 h 1945833"/>
              <a:gd name="connsiteX15" fmla="*/ 2878231 w 4895045"/>
              <a:gd name="connsiteY15" fmla="*/ 1945833 h 1945833"/>
              <a:gd name="connsiteX16" fmla="*/ 2356528 w 4895045"/>
              <a:gd name="connsiteY16" fmla="*/ 1945833 h 1945833"/>
              <a:gd name="connsiteX17" fmla="*/ 1664968 w 4895045"/>
              <a:gd name="connsiteY17" fmla="*/ 1945833 h 1945833"/>
              <a:gd name="connsiteX18" fmla="*/ 1058336 w 4895045"/>
              <a:gd name="connsiteY18" fmla="*/ 1945833 h 1945833"/>
              <a:gd name="connsiteX19" fmla="*/ 324312 w 4895045"/>
              <a:gd name="connsiteY19" fmla="*/ 1945833 h 1945833"/>
              <a:gd name="connsiteX20" fmla="*/ 0 w 4895045"/>
              <a:gd name="connsiteY20" fmla="*/ 1621521 h 1945833"/>
              <a:gd name="connsiteX21" fmla="*/ 0 w 4895045"/>
              <a:gd name="connsiteY21" fmla="*/ 946972 h 1945833"/>
              <a:gd name="connsiteX22" fmla="*/ 0 w 4895045"/>
              <a:gd name="connsiteY22" fmla="*/ 324312 h 194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95045" h="1945833" fill="none" extrusionOk="0">
                <a:moveTo>
                  <a:pt x="0" y="324312"/>
                </a:moveTo>
                <a:cubicBezTo>
                  <a:pt x="-42410" y="142799"/>
                  <a:pt x="171168" y="22358"/>
                  <a:pt x="324312" y="0"/>
                </a:cubicBezTo>
                <a:cubicBezTo>
                  <a:pt x="566572" y="20064"/>
                  <a:pt x="664659" y="4048"/>
                  <a:pt x="930944" y="0"/>
                </a:cubicBezTo>
                <a:cubicBezTo>
                  <a:pt x="1197229" y="-4048"/>
                  <a:pt x="1334274" y="15795"/>
                  <a:pt x="1452647" y="0"/>
                </a:cubicBezTo>
                <a:cubicBezTo>
                  <a:pt x="1571020" y="-15795"/>
                  <a:pt x="1937745" y="-24809"/>
                  <a:pt x="2101743" y="0"/>
                </a:cubicBezTo>
                <a:cubicBezTo>
                  <a:pt x="2265741" y="24809"/>
                  <a:pt x="2365405" y="18882"/>
                  <a:pt x="2623446" y="0"/>
                </a:cubicBezTo>
                <a:cubicBezTo>
                  <a:pt x="2881487" y="-18882"/>
                  <a:pt x="3052614" y="-28840"/>
                  <a:pt x="3272541" y="0"/>
                </a:cubicBezTo>
                <a:cubicBezTo>
                  <a:pt x="3492469" y="28840"/>
                  <a:pt x="3596420" y="18589"/>
                  <a:pt x="3751780" y="0"/>
                </a:cubicBezTo>
                <a:cubicBezTo>
                  <a:pt x="3907140" y="-18589"/>
                  <a:pt x="4369140" y="30825"/>
                  <a:pt x="4570733" y="0"/>
                </a:cubicBezTo>
                <a:cubicBezTo>
                  <a:pt x="4756288" y="5974"/>
                  <a:pt x="4928769" y="125035"/>
                  <a:pt x="4895045" y="324312"/>
                </a:cubicBezTo>
                <a:cubicBezTo>
                  <a:pt x="4878506" y="606206"/>
                  <a:pt x="4896022" y="698546"/>
                  <a:pt x="4895045" y="972917"/>
                </a:cubicBezTo>
                <a:cubicBezTo>
                  <a:pt x="4894068" y="1247288"/>
                  <a:pt x="4927133" y="1411479"/>
                  <a:pt x="4895045" y="1621521"/>
                </a:cubicBezTo>
                <a:cubicBezTo>
                  <a:pt x="4923240" y="1793171"/>
                  <a:pt x="4747480" y="1962223"/>
                  <a:pt x="4570733" y="1945833"/>
                </a:cubicBezTo>
                <a:cubicBezTo>
                  <a:pt x="4364359" y="1953312"/>
                  <a:pt x="4242984" y="1933140"/>
                  <a:pt x="4049030" y="1945833"/>
                </a:cubicBezTo>
                <a:cubicBezTo>
                  <a:pt x="3855076" y="1958526"/>
                  <a:pt x="3745122" y="1951109"/>
                  <a:pt x="3484862" y="1945833"/>
                </a:cubicBezTo>
                <a:cubicBezTo>
                  <a:pt x="3224602" y="1940557"/>
                  <a:pt x="3025754" y="1954008"/>
                  <a:pt x="2878231" y="1945833"/>
                </a:cubicBezTo>
                <a:cubicBezTo>
                  <a:pt x="2730708" y="1937658"/>
                  <a:pt x="2591978" y="1931941"/>
                  <a:pt x="2356528" y="1945833"/>
                </a:cubicBezTo>
                <a:cubicBezTo>
                  <a:pt x="2121078" y="1959725"/>
                  <a:pt x="1899616" y="1955840"/>
                  <a:pt x="1664968" y="1945833"/>
                </a:cubicBezTo>
                <a:cubicBezTo>
                  <a:pt x="1430320" y="1935826"/>
                  <a:pt x="1227142" y="1948981"/>
                  <a:pt x="1058336" y="1945833"/>
                </a:cubicBezTo>
                <a:cubicBezTo>
                  <a:pt x="889530" y="1942685"/>
                  <a:pt x="574869" y="1920590"/>
                  <a:pt x="324312" y="1945833"/>
                </a:cubicBezTo>
                <a:cubicBezTo>
                  <a:pt x="138377" y="1938028"/>
                  <a:pt x="20738" y="1778196"/>
                  <a:pt x="0" y="1621521"/>
                </a:cubicBezTo>
                <a:cubicBezTo>
                  <a:pt x="7000" y="1306831"/>
                  <a:pt x="2708" y="1221511"/>
                  <a:pt x="0" y="946972"/>
                </a:cubicBezTo>
                <a:cubicBezTo>
                  <a:pt x="-2708" y="672433"/>
                  <a:pt x="26897" y="599016"/>
                  <a:pt x="0" y="324312"/>
                </a:cubicBezTo>
                <a:close/>
              </a:path>
              <a:path w="4895045" h="1945833" stroke="0" extrusionOk="0">
                <a:moveTo>
                  <a:pt x="0" y="324312"/>
                </a:moveTo>
                <a:cubicBezTo>
                  <a:pt x="-8027" y="140248"/>
                  <a:pt x="139352" y="2194"/>
                  <a:pt x="324312" y="0"/>
                </a:cubicBezTo>
                <a:cubicBezTo>
                  <a:pt x="566332" y="12661"/>
                  <a:pt x="716858" y="9635"/>
                  <a:pt x="1015872" y="0"/>
                </a:cubicBezTo>
                <a:cubicBezTo>
                  <a:pt x="1314886" y="-9635"/>
                  <a:pt x="1419813" y="-13181"/>
                  <a:pt x="1580039" y="0"/>
                </a:cubicBezTo>
                <a:cubicBezTo>
                  <a:pt x="1740265" y="13181"/>
                  <a:pt x="1887874" y="881"/>
                  <a:pt x="2101743" y="0"/>
                </a:cubicBezTo>
                <a:cubicBezTo>
                  <a:pt x="2315612" y="-881"/>
                  <a:pt x="2569518" y="6919"/>
                  <a:pt x="2750838" y="0"/>
                </a:cubicBezTo>
                <a:cubicBezTo>
                  <a:pt x="2932158" y="-6919"/>
                  <a:pt x="3046647" y="-27803"/>
                  <a:pt x="3315006" y="0"/>
                </a:cubicBezTo>
                <a:cubicBezTo>
                  <a:pt x="3583365" y="27803"/>
                  <a:pt x="3763836" y="-2971"/>
                  <a:pt x="4006566" y="0"/>
                </a:cubicBezTo>
                <a:cubicBezTo>
                  <a:pt x="4249296" y="2971"/>
                  <a:pt x="4331639" y="21106"/>
                  <a:pt x="4570733" y="0"/>
                </a:cubicBezTo>
                <a:cubicBezTo>
                  <a:pt x="4747225" y="4335"/>
                  <a:pt x="4874101" y="120907"/>
                  <a:pt x="4895045" y="324312"/>
                </a:cubicBezTo>
                <a:cubicBezTo>
                  <a:pt x="4906343" y="585806"/>
                  <a:pt x="4875458" y="741285"/>
                  <a:pt x="4895045" y="946972"/>
                </a:cubicBezTo>
                <a:cubicBezTo>
                  <a:pt x="4914632" y="1152659"/>
                  <a:pt x="4862731" y="1376726"/>
                  <a:pt x="4895045" y="1621521"/>
                </a:cubicBezTo>
                <a:cubicBezTo>
                  <a:pt x="4925433" y="1770606"/>
                  <a:pt x="4764017" y="1936696"/>
                  <a:pt x="4570733" y="1945833"/>
                </a:cubicBezTo>
                <a:cubicBezTo>
                  <a:pt x="4428710" y="1957186"/>
                  <a:pt x="4244633" y="1950246"/>
                  <a:pt x="3964101" y="1945833"/>
                </a:cubicBezTo>
                <a:cubicBezTo>
                  <a:pt x="3683569" y="1941420"/>
                  <a:pt x="3578439" y="1929356"/>
                  <a:pt x="3442398" y="1945833"/>
                </a:cubicBezTo>
                <a:cubicBezTo>
                  <a:pt x="3306357" y="1962310"/>
                  <a:pt x="3097450" y="1917023"/>
                  <a:pt x="2835767" y="1945833"/>
                </a:cubicBezTo>
                <a:cubicBezTo>
                  <a:pt x="2574084" y="1974643"/>
                  <a:pt x="2317051" y="1917967"/>
                  <a:pt x="2144207" y="1945833"/>
                </a:cubicBezTo>
                <a:cubicBezTo>
                  <a:pt x="1971363" y="1973699"/>
                  <a:pt x="1756688" y="1955542"/>
                  <a:pt x="1537575" y="1945833"/>
                </a:cubicBezTo>
                <a:cubicBezTo>
                  <a:pt x="1318462" y="1936124"/>
                  <a:pt x="1172492" y="1942493"/>
                  <a:pt x="1058336" y="1945833"/>
                </a:cubicBezTo>
                <a:cubicBezTo>
                  <a:pt x="944180" y="1949173"/>
                  <a:pt x="482785" y="1953257"/>
                  <a:pt x="324312" y="1945833"/>
                </a:cubicBezTo>
                <a:cubicBezTo>
                  <a:pt x="182541" y="1923683"/>
                  <a:pt x="-18030" y="1829257"/>
                  <a:pt x="0" y="1621521"/>
                </a:cubicBezTo>
                <a:cubicBezTo>
                  <a:pt x="-3305" y="1477492"/>
                  <a:pt x="13747" y="1121852"/>
                  <a:pt x="0" y="985889"/>
                </a:cubicBezTo>
                <a:cubicBezTo>
                  <a:pt x="-13747" y="849926"/>
                  <a:pt x="-4900" y="546645"/>
                  <a:pt x="0" y="32431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41"/>
          <p:cNvSpPr/>
          <p:nvPr/>
        </p:nvSpPr>
        <p:spPr>
          <a:xfrm>
            <a:off x="5120005" y="3738245"/>
            <a:ext cx="2473960" cy="2286635"/>
          </a:xfrm>
          <a:custGeom>
            <a:avLst/>
            <a:gdLst>
              <a:gd name="connsiteX0" fmla="*/ 0 w 4895045"/>
              <a:gd name="connsiteY0" fmla="*/ 324312 h 1945833"/>
              <a:gd name="connsiteX1" fmla="*/ 324312 w 4895045"/>
              <a:gd name="connsiteY1" fmla="*/ 0 h 1945833"/>
              <a:gd name="connsiteX2" fmla="*/ 930944 w 4895045"/>
              <a:gd name="connsiteY2" fmla="*/ 0 h 1945833"/>
              <a:gd name="connsiteX3" fmla="*/ 1452647 w 4895045"/>
              <a:gd name="connsiteY3" fmla="*/ 0 h 1945833"/>
              <a:gd name="connsiteX4" fmla="*/ 2101743 w 4895045"/>
              <a:gd name="connsiteY4" fmla="*/ 0 h 1945833"/>
              <a:gd name="connsiteX5" fmla="*/ 2623446 w 4895045"/>
              <a:gd name="connsiteY5" fmla="*/ 0 h 1945833"/>
              <a:gd name="connsiteX6" fmla="*/ 3272541 w 4895045"/>
              <a:gd name="connsiteY6" fmla="*/ 0 h 1945833"/>
              <a:gd name="connsiteX7" fmla="*/ 3751780 w 4895045"/>
              <a:gd name="connsiteY7" fmla="*/ 0 h 1945833"/>
              <a:gd name="connsiteX8" fmla="*/ 4570733 w 4895045"/>
              <a:gd name="connsiteY8" fmla="*/ 0 h 1945833"/>
              <a:gd name="connsiteX9" fmla="*/ 4895045 w 4895045"/>
              <a:gd name="connsiteY9" fmla="*/ 324312 h 1945833"/>
              <a:gd name="connsiteX10" fmla="*/ 4895045 w 4895045"/>
              <a:gd name="connsiteY10" fmla="*/ 972917 h 1945833"/>
              <a:gd name="connsiteX11" fmla="*/ 4895045 w 4895045"/>
              <a:gd name="connsiteY11" fmla="*/ 1621521 h 1945833"/>
              <a:gd name="connsiteX12" fmla="*/ 4570733 w 4895045"/>
              <a:gd name="connsiteY12" fmla="*/ 1945833 h 1945833"/>
              <a:gd name="connsiteX13" fmla="*/ 4049030 w 4895045"/>
              <a:gd name="connsiteY13" fmla="*/ 1945833 h 1945833"/>
              <a:gd name="connsiteX14" fmla="*/ 3484862 w 4895045"/>
              <a:gd name="connsiteY14" fmla="*/ 1945833 h 1945833"/>
              <a:gd name="connsiteX15" fmla="*/ 2878231 w 4895045"/>
              <a:gd name="connsiteY15" fmla="*/ 1945833 h 1945833"/>
              <a:gd name="connsiteX16" fmla="*/ 2356528 w 4895045"/>
              <a:gd name="connsiteY16" fmla="*/ 1945833 h 1945833"/>
              <a:gd name="connsiteX17" fmla="*/ 1664968 w 4895045"/>
              <a:gd name="connsiteY17" fmla="*/ 1945833 h 1945833"/>
              <a:gd name="connsiteX18" fmla="*/ 1058336 w 4895045"/>
              <a:gd name="connsiteY18" fmla="*/ 1945833 h 1945833"/>
              <a:gd name="connsiteX19" fmla="*/ 324312 w 4895045"/>
              <a:gd name="connsiteY19" fmla="*/ 1945833 h 1945833"/>
              <a:gd name="connsiteX20" fmla="*/ 0 w 4895045"/>
              <a:gd name="connsiteY20" fmla="*/ 1621521 h 1945833"/>
              <a:gd name="connsiteX21" fmla="*/ 0 w 4895045"/>
              <a:gd name="connsiteY21" fmla="*/ 946972 h 1945833"/>
              <a:gd name="connsiteX22" fmla="*/ 0 w 4895045"/>
              <a:gd name="connsiteY22" fmla="*/ 324312 h 194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95045" h="1945833" fill="none" extrusionOk="0">
                <a:moveTo>
                  <a:pt x="0" y="324312"/>
                </a:moveTo>
                <a:cubicBezTo>
                  <a:pt x="-42410" y="142799"/>
                  <a:pt x="171168" y="22358"/>
                  <a:pt x="324312" y="0"/>
                </a:cubicBezTo>
                <a:cubicBezTo>
                  <a:pt x="566572" y="20064"/>
                  <a:pt x="664659" y="4048"/>
                  <a:pt x="930944" y="0"/>
                </a:cubicBezTo>
                <a:cubicBezTo>
                  <a:pt x="1197229" y="-4048"/>
                  <a:pt x="1334274" y="15795"/>
                  <a:pt x="1452647" y="0"/>
                </a:cubicBezTo>
                <a:cubicBezTo>
                  <a:pt x="1571020" y="-15795"/>
                  <a:pt x="1937745" y="-24809"/>
                  <a:pt x="2101743" y="0"/>
                </a:cubicBezTo>
                <a:cubicBezTo>
                  <a:pt x="2265741" y="24809"/>
                  <a:pt x="2365405" y="18882"/>
                  <a:pt x="2623446" y="0"/>
                </a:cubicBezTo>
                <a:cubicBezTo>
                  <a:pt x="2881487" y="-18882"/>
                  <a:pt x="3052614" y="-28840"/>
                  <a:pt x="3272541" y="0"/>
                </a:cubicBezTo>
                <a:cubicBezTo>
                  <a:pt x="3492469" y="28840"/>
                  <a:pt x="3596420" y="18589"/>
                  <a:pt x="3751780" y="0"/>
                </a:cubicBezTo>
                <a:cubicBezTo>
                  <a:pt x="3907140" y="-18589"/>
                  <a:pt x="4369140" y="30825"/>
                  <a:pt x="4570733" y="0"/>
                </a:cubicBezTo>
                <a:cubicBezTo>
                  <a:pt x="4756288" y="5974"/>
                  <a:pt x="4928769" y="125035"/>
                  <a:pt x="4895045" y="324312"/>
                </a:cubicBezTo>
                <a:cubicBezTo>
                  <a:pt x="4878506" y="606206"/>
                  <a:pt x="4896022" y="698546"/>
                  <a:pt x="4895045" y="972917"/>
                </a:cubicBezTo>
                <a:cubicBezTo>
                  <a:pt x="4894068" y="1247288"/>
                  <a:pt x="4927133" y="1411479"/>
                  <a:pt x="4895045" y="1621521"/>
                </a:cubicBezTo>
                <a:cubicBezTo>
                  <a:pt x="4923240" y="1793171"/>
                  <a:pt x="4747480" y="1962223"/>
                  <a:pt x="4570733" y="1945833"/>
                </a:cubicBezTo>
                <a:cubicBezTo>
                  <a:pt x="4364359" y="1953312"/>
                  <a:pt x="4242984" y="1933140"/>
                  <a:pt x="4049030" y="1945833"/>
                </a:cubicBezTo>
                <a:cubicBezTo>
                  <a:pt x="3855076" y="1958526"/>
                  <a:pt x="3745122" y="1951109"/>
                  <a:pt x="3484862" y="1945833"/>
                </a:cubicBezTo>
                <a:cubicBezTo>
                  <a:pt x="3224602" y="1940557"/>
                  <a:pt x="3025754" y="1954008"/>
                  <a:pt x="2878231" y="1945833"/>
                </a:cubicBezTo>
                <a:cubicBezTo>
                  <a:pt x="2730708" y="1937658"/>
                  <a:pt x="2591978" y="1931941"/>
                  <a:pt x="2356528" y="1945833"/>
                </a:cubicBezTo>
                <a:cubicBezTo>
                  <a:pt x="2121078" y="1959725"/>
                  <a:pt x="1899616" y="1955840"/>
                  <a:pt x="1664968" y="1945833"/>
                </a:cubicBezTo>
                <a:cubicBezTo>
                  <a:pt x="1430320" y="1935826"/>
                  <a:pt x="1227142" y="1948981"/>
                  <a:pt x="1058336" y="1945833"/>
                </a:cubicBezTo>
                <a:cubicBezTo>
                  <a:pt x="889530" y="1942685"/>
                  <a:pt x="574869" y="1920590"/>
                  <a:pt x="324312" y="1945833"/>
                </a:cubicBezTo>
                <a:cubicBezTo>
                  <a:pt x="138377" y="1938028"/>
                  <a:pt x="20738" y="1778196"/>
                  <a:pt x="0" y="1621521"/>
                </a:cubicBezTo>
                <a:cubicBezTo>
                  <a:pt x="7000" y="1306831"/>
                  <a:pt x="2708" y="1221511"/>
                  <a:pt x="0" y="946972"/>
                </a:cubicBezTo>
                <a:cubicBezTo>
                  <a:pt x="-2708" y="672433"/>
                  <a:pt x="26897" y="599016"/>
                  <a:pt x="0" y="324312"/>
                </a:cubicBezTo>
                <a:close/>
              </a:path>
              <a:path w="4895045" h="1945833" stroke="0" extrusionOk="0">
                <a:moveTo>
                  <a:pt x="0" y="324312"/>
                </a:moveTo>
                <a:cubicBezTo>
                  <a:pt x="-8027" y="140248"/>
                  <a:pt x="139352" y="2194"/>
                  <a:pt x="324312" y="0"/>
                </a:cubicBezTo>
                <a:cubicBezTo>
                  <a:pt x="566332" y="12661"/>
                  <a:pt x="716858" y="9635"/>
                  <a:pt x="1015872" y="0"/>
                </a:cubicBezTo>
                <a:cubicBezTo>
                  <a:pt x="1314886" y="-9635"/>
                  <a:pt x="1419813" y="-13181"/>
                  <a:pt x="1580039" y="0"/>
                </a:cubicBezTo>
                <a:cubicBezTo>
                  <a:pt x="1740265" y="13181"/>
                  <a:pt x="1887874" y="881"/>
                  <a:pt x="2101743" y="0"/>
                </a:cubicBezTo>
                <a:cubicBezTo>
                  <a:pt x="2315612" y="-881"/>
                  <a:pt x="2569518" y="6919"/>
                  <a:pt x="2750838" y="0"/>
                </a:cubicBezTo>
                <a:cubicBezTo>
                  <a:pt x="2932158" y="-6919"/>
                  <a:pt x="3046647" y="-27803"/>
                  <a:pt x="3315006" y="0"/>
                </a:cubicBezTo>
                <a:cubicBezTo>
                  <a:pt x="3583365" y="27803"/>
                  <a:pt x="3763836" y="-2971"/>
                  <a:pt x="4006566" y="0"/>
                </a:cubicBezTo>
                <a:cubicBezTo>
                  <a:pt x="4249296" y="2971"/>
                  <a:pt x="4331639" y="21106"/>
                  <a:pt x="4570733" y="0"/>
                </a:cubicBezTo>
                <a:cubicBezTo>
                  <a:pt x="4747225" y="4335"/>
                  <a:pt x="4874101" y="120907"/>
                  <a:pt x="4895045" y="324312"/>
                </a:cubicBezTo>
                <a:cubicBezTo>
                  <a:pt x="4906343" y="585806"/>
                  <a:pt x="4875458" y="741285"/>
                  <a:pt x="4895045" y="946972"/>
                </a:cubicBezTo>
                <a:cubicBezTo>
                  <a:pt x="4914632" y="1152659"/>
                  <a:pt x="4862731" y="1376726"/>
                  <a:pt x="4895045" y="1621521"/>
                </a:cubicBezTo>
                <a:cubicBezTo>
                  <a:pt x="4925433" y="1770606"/>
                  <a:pt x="4764017" y="1936696"/>
                  <a:pt x="4570733" y="1945833"/>
                </a:cubicBezTo>
                <a:cubicBezTo>
                  <a:pt x="4428710" y="1957186"/>
                  <a:pt x="4244633" y="1950246"/>
                  <a:pt x="3964101" y="1945833"/>
                </a:cubicBezTo>
                <a:cubicBezTo>
                  <a:pt x="3683569" y="1941420"/>
                  <a:pt x="3578439" y="1929356"/>
                  <a:pt x="3442398" y="1945833"/>
                </a:cubicBezTo>
                <a:cubicBezTo>
                  <a:pt x="3306357" y="1962310"/>
                  <a:pt x="3097450" y="1917023"/>
                  <a:pt x="2835767" y="1945833"/>
                </a:cubicBezTo>
                <a:cubicBezTo>
                  <a:pt x="2574084" y="1974643"/>
                  <a:pt x="2317051" y="1917967"/>
                  <a:pt x="2144207" y="1945833"/>
                </a:cubicBezTo>
                <a:cubicBezTo>
                  <a:pt x="1971363" y="1973699"/>
                  <a:pt x="1756688" y="1955542"/>
                  <a:pt x="1537575" y="1945833"/>
                </a:cubicBezTo>
                <a:cubicBezTo>
                  <a:pt x="1318462" y="1936124"/>
                  <a:pt x="1172492" y="1942493"/>
                  <a:pt x="1058336" y="1945833"/>
                </a:cubicBezTo>
                <a:cubicBezTo>
                  <a:pt x="944180" y="1949173"/>
                  <a:pt x="482785" y="1953257"/>
                  <a:pt x="324312" y="1945833"/>
                </a:cubicBezTo>
                <a:cubicBezTo>
                  <a:pt x="182541" y="1923683"/>
                  <a:pt x="-18030" y="1829257"/>
                  <a:pt x="0" y="1621521"/>
                </a:cubicBezTo>
                <a:cubicBezTo>
                  <a:pt x="-3305" y="1477492"/>
                  <a:pt x="13747" y="1121852"/>
                  <a:pt x="0" y="985889"/>
                </a:cubicBezTo>
                <a:cubicBezTo>
                  <a:pt x="-13747" y="849926"/>
                  <a:pt x="-4900" y="546645"/>
                  <a:pt x="0" y="32431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41"/>
          <p:cNvSpPr/>
          <p:nvPr/>
        </p:nvSpPr>
        <p:spPr>
          <a:xfrm>
            <a:off x="8771255" y="3727450"/>
            <a:ext cx="2473960" cy="2286635"/>
          </a:xfrm>
          <a:custGeom>
            <a:avLst/>
            <a:gdLst>
              <a:gd name="connsiteX0" fmla="*/ 0 w 4895045"/>
              <a:gd name="connsiteY0" fmla="*/ 324312 h 1945833"/>
              <a:gd name="connsiteX1" fmla="*/ 324312 w 4895045"/>
              <a:gd name="connsiteY1" fmla="*/ 0 h 1945833"/>
              <a:gd name="connsiteX2" fmla="*/ 930944 w 4895045"/>
              <a:gd name="connsiteY2" fmla="*/ 0 h 1945833"/>
              <a:gd name="connsiteX3" fmla="*/ 1452647 w 4895045"/>
              <a:gd name="connsiteY3" fmla="*/ 0 h 1945833"/>
              <a:gd name="connsiteX4" fmla="*/ 2101743 w 4895045"/>
              <a:gd name="connsiteY4" fmla="*/ 0 h 1945833"/>
              <a:gd name="connsiteX5" fmla="*/ 2623446 w 4895045"/>
              <a:gd name="connsiteY5" fmla="*/ 0 h 1945833"/>
              <a:gd name="connsiteX6" fmla="*/ 3272541 w 4895045"/>
              <a:gd name="connsiteY6" fmla="*/ 0 h 1945833"/>
              <a:gd name="connsiteX7" fmla="*/ 3751780 w 4895045"/>
              <a:gd name="connsiteY7" fmla="*/ 0 h 1945833"/>
              <a:gd name="connsiteX8" fmla="*/ 4570733 w 4895045"/>
              <a:gd name="connsiteY8" fmla="*/ 0 h 1945833"/>
              <a:gd name="connsiteX9" fmla="*/ 4895045 w 4895045"/>
              <a:gd name="connsiteY9" fmla="*/ 324312 h 1945833"/>
              <a:gd name="connsiteX10" fmla="*/ 4895045 w 4895045"/>
              <a:gd name="connsiteY10" fmla="*/ 972917 h 1945833"/>
              <a:gd name="connsiteX11" fmla="*/ 4895045 w 4895045"/>
              <a:gd name="connsiteY11" fmla="*/ 1621521 h 1945833"/>
              <a:gd name="connsiteX12" fmla="*/ 4570733 w 4895045"/>
              <a:gd name="connsiteY12" fmla="*/ 1945833 h 1945833"/>
              <a:gd name="connsiteX13" fmla="*/ 4049030 w 4895045"/>
              <a:gd name="connsiteY13" fmla="*/ 1945833 h 1945833"/>
              <a:gd name="connsiteX14" fmla="*/ 3484862 w 4895045"/>
              <a:gd name="connsiteY14" fmla="*/ 1945833 h 1945833"/>
              <a:gd name="connsiteX15" fmla="*/ 2878231 w 4895045"/>
              <a:gd name="connsiteY15" fmla="*/ 1945833 h 1945833"/>
              <a:gd name="connsiteX16" fmla="*/ 2356528 w 4895045"/>
              <a:gd name="connsiteY16" fmla="*/ 1945833 h 1945833"/>
              <a:gd name="connsiteX17" fmla="*/ 1664968 w 4895045"/>
              <a:gd name="connsiteY17" fmla="*/ 1945833 h 1945833"/>
              <a:gd name="connsiteX18" fmla="*/ 1058336 w 4895045"/>
              <a:gd name="connsiteY18" fmla="*/ 1945833 h 1945833"/>
              <a:gd name="connsiteX19" fmla="*/ 324312 w 4895045"/>
              <a:gd name="connsiteY19" fmla="*/ 1945833 h 1945833"/>
              <a:gd name="connsiteX20" fmla="*/ 0 w 4895045"/>
              <a:gd name="connsiteY20" fmla="*/ 1621521 h 1945833"/>
              <a:gd name="connsiteX21" fmla="*/ 0 w 4895045"/>
              <a:gd name="connsiteY21" fmla="*/ 946972 h 1945833"/>
              <a:gd name="connsiteX22" fmla="*/ 0 w 4895045"/>
              <a:gd name="connsiteY22" fmla="*/ 324312 h 194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95045" h="1945833" fill="none" extrusionOk="0">
                <a:moveTo>
                  <a:pt x="0" y="324312"/>
                </a:moveTo>
                <a:cubicBezTo>
                  <a:pt x="-42410" y="142799"/>
                  <a:pt x="171168" y="22358"/>
                  <a:pt x="324312" y="0"/>
                </a:cubicBezTo>
                <a:cubicBezTo>
                  <a:pt x="566572" y="20064"/>
                  <a:pt x="664659" y="4048"/>
                  <a:pt x="930944" y="0"/>
                </a:cubicBezTo>
                <a:cubicBezTo>
                  <a:pt x="1197229" y="-4048"/>
                  <a:pt x="1334274" y="15795"/>
                  <a:pt x="1452647" y="0"/>
                </a:cubicBezTo>
                <a:cubicBezTo>
                  <a:pt x="1571020" y="-15795"/>
                  <a:pt x="1937745" y="-24809"/>
                  <a:pt x="2101743" y="0"/>
                </a:cubicBezTo>
                <a:cubicBezTo>
                  <a:pt x="2265741" y="24809"/>
                  <a:pt x="2365405" y="18882"/>
                  <a:pt x="2623446" y="0"/>
                </a:cubicBezTo>
                <a:cubicBezTo>
                  <a:pt x="2881487" y="-18882"/>
                  <a:pt x="3052614" y="-28840"/>
                  <a:pt x="3272541" y="0"/>
                </a:cubicBezTo>
                <a:cubicBezTo>
                  <a:pt x="3492469" y="28840"/>
                  <a:pt x="3596420" y="18589"/>
                  <a:pt x="3751780" y="0"/>
                </a:cubicBezTo>
                <a:cubicBezTo>
                  <a:pt x="3907140" y="-18589"/>
                  <a:pt x="4369140" y="30825"/>
                  <a:pt x="4570733" y="0"/>
                </a:cubicBezTo>
                <a:cubicBezTo>
                  <a:pt x="4756288" y="5974"/>
                  <a:pt x="4928769" y="125035"/>
                  <a:pt x="4895045" y="324312"/>
                </a:cubicBezTo>
                <a:cubicBezTo>
                  <a:pt x="4878506" y="606206"/>
                  <a:pt x="4896022" y="698546"/>
                  <a:pt x="4895045" y="972917"/>
                </a:cubicBezTo>
                <a:cubicBezTo>
                  <a:pt x="4894068" y="1247288"/>
                  <a:pt x="4927133" y="1411479"/>
                  <a:pt x="4895045" y="1621521"/>
                </a:cubicBezTo>
                <a:cubicBezTo>
                  <a:pt x="4923240" y="1793171"/>
                  <a:pt x="4747480" y="1962223"/>
                  <a:pt x="4570733" y="1945833"/>
                </a:cubicBezTo>
                <a:cubicBezTo>
                  <a:pt x="4364359" y="1953312"/>
                  <a:pt x="4242984" y="1933140"/>
                  <a:pt x="4049030" y="1945833"/>
                </a:cubicBezTo>
                <a:cubicBezTo>
                  <a:pt x="3855076" y="1958526"/>
                  <a:pt x="3745122" y="1951109"/>
                  <a:pt x="3484862" y="1945833"/>
                </a:cubicBezTo>
                <a:cubicBezTo>
                  <a:pt x="3224602" y="1940557"/>
                  <a:pt x="3025754" y="1954008"/>
                  <a:pt x="2878231" y="1945833"/>
                </a:cubicBezTo>
                <a:cubicBezTo>
                  <a:pt x="2730708" y="1937658"/>
                  <a:pt x="2591978" y="1931941"/>
                  <a:pt x="2356528" y="1945833"/>
                </a:cubicBezTo>
                <a:cubicBezTo>
                  <a:pt x="2121078" y="1959725"/>
                  <a:pt x="1899616" y="1955840"/>
                  <a:pt x="1664968" y="1945833"/>
                </a:cubicBezTo>
                <a:cubicBezTo>
                  <a:pt x="1430320" y="1935826"/>
                  <a:pt x="1227142" y="1948981"/>
                  <a:pt x="1058336" y="1945833"/>
                </a:cubicBezTo>
                <a:cubicBezTo>
                  <a:pt x="889530" y="1942685"/>
                  <a:pt x="574869" y="1920590"/>
                  <a:pt x="324312" y="1945833"/>
                </a:cubicBezTo>
                <a:cubicBezTo>
                  <a:pt x="138377" y="1938028"/>
                  <a:pt x="20738" y="1778196"/>
                  <a:pt x="0" y="1621521"/>
                </a:cubicBezTo>
                <a:cubicBezTo>
                  <a:pt x="7000" y="1306831"/>
                  <a:pt x="2708" y="1221511"/>
                  <a:pt x="0" y="946972"/>
                </a:cubicBezTo>
                <a:cubicBezTo>
                  <a:pt x="-2708" y="672433"/>
                  <a:pt x="26897" y="599016"/>
                  <a:pt x="0" y="324312"/>
                </a:cubicBezTo>
                <a:close/>
              </a:path>
              <a:path w="4895045" h="1945833" stroke="0" extrusionOk="0">
                <a:moveTo>
                  <a:pt x="0" y="324312"/>
                </a:moveTo>
                <a:cubicBezTo>
                  <a:pt x="-8027" y="140248"/>
                  <a:pt x="139352" y="2194"/>
                  <a:pt x="324312" y="0"/>
                </a:cubicBezTo>
                <a:cubicBezTo>
                  <a:pt x="566332" y="12661"/>
                  <a:pt x="716858" y="9635"/>
                  <a:pt x="1015872" y="0"/>
                </a:cubicBezTo>
                <a:cubicBezTo>
                  <a:pt x="1314886" y="-9635"/>
                  <a:pt x="1419813" y="-13181"/>
                  <a:pt x="1580039" y="0"/>
                </a:cubicBezTo>
                <a:cubicBezTo>
                  <a:pt x="1740265" y="13181"/>
                  <a:pt x="1887874" y="881"/>
                  <a:pt x="2101743" y="0"/>
                </a:cubicBezTo>
                <a:cubicBezTo>
                  <a:pt x="2315612" y="-881"/>
                  <a:pt x="2569518" y="6919"/>
                  <a:pt x="2750838" y="0"/>
                </a:cubicBezTo>
                <a:cubicBezTo>
                  <a:pt x="2932158" y="-6919"/>
                  <a:pt x="3046647" y="-27803"/>
                  <a:pt x="3315006" y="0"/>
                </a:cubicBezTo>
                <a:cubicBezTo>
                  <a:pt x="3583365" y="27803"/>
                  <a:pt x="3763836" y="-2971"/>
                  <a:pt x="4006566" y="0"/>
                </a:cubicBezTo>
                <a:cubicBezTo>
                  <a:pt x="4249296" y="2971"/>
                  <a:pt x="4331639" y="21106"/>
                  <a:pt x="4570733" y="0"/>
                </a:cubicBezTo>
                <a:cubicBezTo>
                  <a:pt x="4747225" y="4335"/>
                  <a:pt x="4874101" y="120907"/>
                  <a:pt x="4895045" y="324312"/>
                </a:cubicBezTo>
                <a:cubicBezTo>
                  <a:pt x="4906343" y="585806"/>
                  <a:pt x="4875458" y="741285"/>
                  <a:pt x="4895045" y="946972"/>
                </a:cubicBezTo>
                <a:cubicBezTo>
                  <a:pt x="4914632" y="1152659"/>
                  <a:pt x="4862731" y="1376726"/>
                  <a:pt x="4895045" y="1621521"/>
                </a:cubicBezTo>
                <a:cubicBezTo>
                  <a:pt x="4925433" y="1770606"/>
                  <a:pt x="4764017" y="1936696"/>
                  <a:pt x="4570733" y="1945833"/>
                </a:cubicBezTo>
                <a:cubicBezTo>
                  <a:pt x="4428710" y="1957186"/>
                  <a:pt x="4244633" y="1950246"/>
                  <a:pt x="3964101" y="1945833"/>
                </a:cubicBezTo>
                <a:cubicBezTo>
                  <a:pt x="3683569" y="1941420"/>
                  <a:pt x="3578439" y="1929356"/>
                  <a:pt x="3442398" y="1945833"/>
                </a:cubicBezTo>
                <a:cubicBezTo>
                  <a:pt x="3306357" y="1962310"/>
                  <a:pt x="3097450" y="1917023"/>
                  <a:pt x="2835767" y="1945833"/>
                </a:cubicBezTo>
                <a:cubicBezTo>
                  <a:pt x="2574084" y="1974643"/>
                  <a:pt x="2317051" y="1917967"/>
                  <a:pt x="2144207" y="1945833"/>
                </a:cubicBezTo>
                <a:cubicBezTo>
                  <a:pt x="1971363" y="1973699"/>
                  <a:pt x="1756688" y="1955542"/>
                  <a:pt x="1537575" y="1945833"/>
                </a:cubicBezTo>
                <a:cubicBezTo>
                  <a:pt x="1318462" y="1936124"/>
                  <a:pt x="1172492" y="1942493"/>
                  <a:pt x="1058336" y="1945833"/>
                </a:cubicBezTo>
                <a:cubicBezTo>
                  <a:pt x="944180" y="1949173"/>
                  <a:pt x="482785" y="1953257"/>
                  <a:pt x="324312" y="1945833"/>
                </a:cubicBezTo>
                <a:cubicBezTo>
                  <a:pt x="182541" y="1923683"/>
                  <a:pt x="-18030" y="1829257"/>
                  <a:pt x="0" y="1621521"/>
                </a:cubicBezTo>
                <a:cubicBezTo>
                  <a:pt x="-3305" y="1477492"/>
                  <a:pt x="13747" y="1121852"/>
                  <a:pt x="0" y="985889"/>
                </a:cubicBezTo>
                <a:cubicBezTo>
                  <a:pt x="-13747" y="849926"/>
                  <a:pt x="-4900" y="546645"/>
                  <a:pt x="0" y="32431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35" y="1833245"/>
            <a:ext cx="1732915" cy="1729740"/>
          </a:xfrm>
          <a:prstGeom prst="rect">
            <a:avLst/>
          </a:prstGeom>
        </p:spPr>
      </p:pic>
      <p:pic>
        <p:nvPicPr>
          <p:cNvPr id="13" name="图片 12" descr="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015" y="1833245"/>
            <a:ext cx="1819910" cy="1729740"/>
          </a:xfrm>
          <a:prstGeom prst="rect">
            <a:avLst/>
          </a:prstGeom>
        </p:spPr>
      </p:pic>
      <p:pic>
        <p:nvPicPr>
          <p:cNvPr id="14" name="图片 13" descr="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215" y="1833245"/>
            <a:ext cx="1908175" cy="17303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46E433-B965-486D-806B-05F3A9F2C524}"/>
              </a:ext>
            </a:extLst>
          </p:cNvPr>
          <p:cNvSpPr txBox="1"/>
          <p:nvPr/>
        </p:nvSpPr>
        <p:spPr>
          <a:xfrm>
            <a:off x="5653255" y="1313815"/>
            <a:ext cx="22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演进脉络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C405266-F3DA-BA45-90BF-0088B7DF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15" y="33860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 b="1" dirty="0"/>
              <a:t>信息技术的定义与演进脉络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86C655-A997-A6AC-6361-33CF5E2C384C}"/>
              </a:ext>
            </a:extLst>
          </p:cNvPr>
          <p:cNvSpPr txBox="1"/>
          <p:nvPr/>
        </p:nvSpPr>
        <p:spPr>
          <a:xfrm>
            <a:off x="1746250" y="1312332"/>
            <a:ext cx="173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信息技术定义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EF8B96-40FF-1F98-B5C0-AF35A9630CCD}"/>
              </a:ext>
            </a:extLst>
          </p:cNvPr>
          <p:cNvSpPr txBox="1"/>
          <p:nvPr/>
        </p:nvSpPr>
        <p:spPr>
          <a:xfrm>
            <a:off x="8959215" y="1312332"/>
            <a:ext cx="184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微电子进步标志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 animBg="1"/>
      <p:bldP spid="21" grpId="0" animBg="1"/>
      <p:bldP spid="33" grpId="0" animBg="1"/>
      <p:bldP spid="34" grpId="0" animBg="1"/>
      <p:bldP spid="70" grpId="0" animBg="1"/>
      <p:bldP spid="71" grpId="0" animBg="1"/>
      <p:bldP spid="72" grpId="0" animBg="1"/>
      <p:bldP spid="2" grpId="0"/>
      <p:bldP spid="5" grpId="0"/>
      <p:bldP spid="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355" y="743585"/>
            <a:ext cx="4586605" cy="6114415"/>
          </a:xfrm>
          <a:prstGeom prst="rect">
            <a:avLst/>
          </a:prstGeom>
        </p:spPr>
      </p:pic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442277" y="1853237"/>
            <a:ext cx="1787525" cy="5416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1600" b="1" dirty="0"/>
              <a:t>计算机系统组成</a:t>
            </a:r>
            <a:endParaRPr lang="zh-CN" altLang="en-US" sz="1600" dirty="0">
              <a:effectLst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08330" y="2502535"/>
            <a:ext cx="473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计算机由运算器、控制器、存储器、输入输出设备五大部分构成，各部分协同工作，完成各种复杂的计算和信息处理任务。</a:t>
            </a: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526431" y="3800792"/>
            <a:ext cx="1703371" cy="54165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zh-CN" altLang="en-US" sz="2000" b="1" dirty="0"/>
              <a:t>数据表示</a:t>
            </a:r>
            <a:endParaRPr lang="zh-CN" altLang="en-US" sz="2000" dirty="0">
              <a:effectLst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88645" y="4557732"/>
            <a:ext cx="473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计算机采用二进制编码表示数值、字符、多媒体信息，这种编码方式简单高效，易于硬件实现，是计算机系统的基础。</a:t>
            </a:r>
            <a:endParaRPr lang="zh-CN" altLang="en-US" dirty="0">
              <a:effectLst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608330" y="608330"/>
            <a:ext cx="3534410" cy="705485"/>
          </a:xfrm>
        </p:spPr>
        <p:txBody>
          <a:bodyPr>
            <a:noAutofit/>
          </a:bodyPr>
          <a:lstStyle/>
          <a:p>
            <a:r>
              <a:rPr lang="zh-CN" altLang="en-US" sz="4000" b="1" dirty="0"/>
              <a:t>计算机系统组成与数据表示</a:t>
            </a:r>
            <a:endParaRPr lang="zh-CN" altLang="en-US" sz="4000" dirty="0">
              <a:effectLst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755130" y="203898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文道潮黑体" panose="02010600040101010101" charset="-122"/>
                <a:ea typeface="文道潮黑体" panose="02010600040101010101" charset="-122"/>
              </a:rPr>
              <a:t>02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09335" y="3710940"/>
            <a:ext cx="608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操作系统与工具软件</a:t>
            </a:r>
            <a:endParaRPr lang="zh-CN" altLang="en-US" sz="4400" dirty="0"/>
          </a:p>
        </p:txBody>
      </p:sp>
      <p:pic>
        <p:nvPicPr>
          <p:cNvPr id="5" name="图片 4" descr="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411" y="1481047"/>
            <a:ext cx="5503545" cy="5229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87650" y="1598295"/>
            <a:ext cx="2014855" cy="1990725"/>
          </a:xfrm>
          <a:prstGeom prst="rect">
            <a:avLst/>
          </a:prstGeom>
        </p:spPr>
      </p:pic>
      <p:pic>
        <p:nvPicPr>
          <p:cNvPr id="5" name="图片 4" descr="4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423910" y="1598930"/>
            <a:ext cx="1990090" cy="1990090"/>
          </a:xfrm>
          <a:prstGeom prst="rect">
            <a:avLst/>
          </a:prstGeom>
        </p:spPr>
      </p:pic>
      <p:sp>
        <p:nvSpPr>
          <p:cNvPr id="53" name="矩形: 圆角 41"/>
          <p:cNvSpPr/>
          <p:nvPr>
            <p:custDataLst>
              <p:tags r:id="rId4"/>
            </p:custDataLst>
          </p:nvPr>
        </p:nvSpPr>
        <p:spPr>
          <a:xfrm>
            <a:off x="7562215" y="3589655"/>
            <a:ext cx="4059555" cy="1527810"/>
          </a:xfrm>
          <a:custGeom>
            <a:avLst/>
            <a:gdLst>
              <a:gd name="connsiteX0" fmla="*/ 0 w 4895045"/>
              <a:gd name="connsiteY0" fmla="*/ 324312 h 1945833"/>
              <a:gd name="connsiteX1" fmla="*/ 324312 w 4895045"/>
              <a:gd name="connsiteY1" fmla="*/ 0 h 1945833"/>
              <a:gd name="connsiteX2" fmla="*/ 930944 w 4895045"/>
              <a:gd name="connsiteY2" fmla="*/ 0 h 1945833"/>
              <a:gd name="connsiteX3" fmla="*/ 1452647 w 4895045"/>
              <a:gd name="connsiteY3" fmla="*/ 0 h 1945833"/>
              <a:gd name="connsiteX4" fmla="*/ 2101743 w 4895045"/>
              <a:gd name="connsiteY4" fmla="*/ 0 h 1945833"/>
              <a:gd name="connsiteX5" fmla="*/ 2623446 w 4895045"/>
              <a:gd name="connsiteY5" fmla="*/ 0 h 1945833"/>
              <a:gd name="connsiteX6" fmla="*/ 3272541 w 4895045"/>
              <a:gd name="connsiteY6" fmla="*/ 0 h 1945833"/>
              <a:gd name="connsiteX7" fmla="*/ 3751780 w 4895045"/>
              <a:gd name="connsiteY7" fmla="*/ 0 h 1945833"/>
              <a:gd name="connsiteX8" fmla="*/ 4570733 w 4895045"/>
              <a:gd name="connsiteY8" fmla="*/ 0 h 1945833"/>
              <a:gd name="connsiteX9" fmla="*/ 4895045 w 4895045"/>
              <a:gd name="connsiteY9" fmla="*/ 324312 h 1945833"/>
              <a:gd name="connsiteX10" fmla="*/ 4895045 w 4895045"/>
              <a:gd name="connsiteY10" fmla="*/ 972917 h 1945833"/>
              <a:gd name="connsiteX11" fmla="*/ 4895045 w 4895045"/>
              <a:gd name="connsiteY11" fmla="*/ 1621521 h 1945833"/>
              <a:gd name="connsiteX12" fmla="*/ 4570733 w 4895045"/>
              <a:gd name="connsiteY12" fmla="*/ 1945833 h 1945833"/>
              <a:gd name="connsiteX13" fmla="*/ 4049030 w 4895045"/>
              <a:gd name="connsiteY13" fmla="*/ 1945833 h 1945833"/>
              <a:gd name="connsiteX14" fmla="*/ 3484862 w 4895045"/>
              <a:gd name="connsiteY14" fmla="*/ 1945833 h 1945833"/>
              <a:gd name="connsiteX15" fmla="*/ 2878231 w 4895045"/>
              <a:gd name="connsiteY15" fmla="*/ 1945833 h 1945833"/>
              <a:gd name="connsiteX16" fmla="*/ 2356528 w 4895045"/>
              <a:gd name="connsiteY16" fmla="*/ 1945833 h 1945833"/>
              <a:gd name="connsiteX17" fmla="*/ 1664968 w 4895045"/>
              <a:gd name="connsiteY17" fmla="*/ 1945833 h 1945833"/>
              <a:gd name="connsiteX18" fmla="*/ 1058336 w 4895045"/>
              <a:gd name="connsiteY18" fmla="*/ 1945833 h 1945833"/>
              <a:gd name="connsiteX19" fmla="*/ 324312 w 4895045"/>
              <a:gd name="connsiteY19" fmla="*/ 1945833 h 1945833"/>
              <a:gd name="connsiteX20" fmla="*/ 0 w 4895045"/>
              <a:gd name="connsiteY20" fmla="*/ 1621521 h 1945833"/>
              <a:gd name="connsiteX21" fmla="*/ 0 w 4895045"/>
              <a:gd name="connsiteY21" fmla="*/ 946972 h 1945833"/>
              <a:gd name="connsiteX22" fmla="*/ 0 w 4895045"/>
              <a:gd name="connsiteY22" fmla="*/ 324312 h 194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95045" h="1945833" fill="none" extrusionOk="0">
                <a:moveTo>
                  <a:pt x="0" y="324312"/>
                </a:moveTo>
                <a:cubicBezTo>
                  <a:pt x="-42410" y="142799"/>
                  <a:pt x="171168" y="22358"/>
                  <a:pt x="324312" y="0"/>
                </a:cubicBezTo>
                <a:cubicBezTo>
                  <a:pt x="566572" y="20064"/>
                  <a:pt x="664659" y="4048"/>
                  <a:pt x="930944" y="0"/>
                </a:cubicBezTo>
                <a:cubicBezTo>
                  <a:pt x="1197229" y="-4048"/>
                  <a:pt x="1334274" y="15795"/>
                  <a:pt x="1452647" y="0"/>
                </a:cubicBezTo>
                <a:cubicBezTo>
                  <a:pt x="1571020" y="-15795"/>
                  <a:pt x="1937745" y="-24809"/>
                  <a:pt x="2101743" y="0"/>
                </a:cubicBezTo>
                <a:cubicBezTo>
                  <a:pt x="2265741" y="24809"/>
                  <a:pt x="2365405" y="18882"/>
                  <a:pt x="2623446" y="0"/>
                </a:cubicBezTo>
                <a:cubicBezTo>
                  <a:pt x="2881487" y="-18882"/>
                  <a:pt x="3052614" y="-28840"/>
                  <a:pt x="3272541" y="0"/>
                </a:cubicBezTo>
                <a:cubicBezTo>
                  <a:pt x="3492469" y="28840"/>
                  <a:pt x="3596420" y="18589"/>
                  <a:pt x="3751780" y="0"/>
                </a:cubicBezTo>
                <a:cubicBezTo>
                  <a:pt x="3907140" y="-18589"/>
                  <a:pt x="4369140" y="30825"/>
                  <a:pt x="4570733" y="0"/>
                </a:cubicBezTo>
                <a:cubicBezTo>
                  <a:pt x="4756288" y="5974"/>
                  <a:pt x="4928769" y="125035"/>
                  <a:pt x="4895045" y="324312"/>
                </a:cubicBezTo>
                <a:cubicBezTo>
                  <a:pt x="4878506" y="606206"/>
                  <a:pt x="4896022" y="698546"/>
                  <a:pt x="4895045" y="972917"/>
                </a:cubicBezTo>
                <a:cubicBezTo>
                  <a:pt x="4894068" y="1247288"/>
                  <a:pt x="4927133" y="1411479"/>
                  <a:pt x="4895045" y="1621521"/>
                </a:cubicBezTo>
                <a:cubicBezTo>
                  <a:pt x="4923240" y="1793171"/>
                  <a:pt x="4747480" y="1962223"/>
                  <a:pt x="4570733" y="1945833"/>
                </a:cubicBezTo>
                <a:cubicBezTo>
                  <a:pt x="4364359" y="1953312"/>
                  <a:pt x="4242984" y="1933140"/>
                  <a:pt x="4049030" y="1945833"/>
                </a:cubicBezTo>
                <a:cubicBezTo>
                  <a:pt x="3855076" y="1958526"/>
                  <a:pt x="3745122" y="1951109"/>
                  <a:pt x="3484862" y="1945833"/>
                </a:cubicBezTo>
                <a:cubicBezTo>
                  <a:pt x="3224602" y="1940557"/>
                  <a:pt x="3025754" y="1954008"/>
                  <a:pt x="2878231" y="1945833"/>
                </a:cubicBezTo>
                <a:cubicBezTo>
                  <a:pt x="2730708" y="1937658"/>
                  <a:pt x="2591978" y="1931941"/>
                  <a:pt x="2356528" y="1945833"/>
                </a:cubicBezTo>
                <a:cubicBezTo>
                  <a:pt x="2121078" y="1959725"/>
                  <a:pt x="1899616" y="1955840"/>
                  <a:pt x="1664968" y="1945833"/>
                </a:cubicBezTo>
                <a:cubicBezTo>
                  <a:pt x="1430320" y="1935826"/>
                  <a:pt x="1227142" y="1948981"/>
                  <a:pt x="1058336" y="1945833"/>
                </a:cubicBezTo>
                <a:cubicBezTo>
                  <a:pt x="889530" y="1942685"/>
                  <a:pt x="574869" y="1920590"/>
                  <a:pt x="324312" y="1945833"/>
                </a:cubicBezTo>
                <a:cubicBezTo>
                  <a:pt x="138377" y="1938028"/>
                  <a:pt x="20738" y="1778196"/>
                  <a:pt x="0" y="1621521"/>
                </a:cubicBezTo>
                <a:cubicBezTo>
                  <a:pt x="7000" y="1306831"/>
                  <a:pt x="2708" y="1221511"/>
                  <a:pt x="0" y="946972"/>
                </a:cubicBezTo>
                <a:cubicBezTo>
                  <a:pt x="-2708" y="672433"/>
                  <a:pt x="26897" y="599016"/>
                  <a:pt x="0" y="324312"/>
                </a:cubicBezTo>
                <a:close/>
              </a:path>
              <a:path w="4895045" h="1945833" stroke="0" extrusionOk="0">
                <a:moveTo>
                  <a:pt x="0" y="324312"/>
                </a:moveTo>
                <a:cubicBezTo>
                  <a:pt x="-8027" y="140248"/>
                  <a:pt x="139352" y="2194"/>
                  <a:pt x="324312" y="0"/>
                </a:cubicBezTo>
                <a:cubicBezTo>
                  <a:pt x="566332" y="12661"/>
                  <a:pt x="716858" y="9635"/>
                  <a:pt x="1015872" y="0"/>
                </a:cubicBezTo>
                <a:cubicBezTo>
                  <a:pt x="1314886" y="-9635"/>
                  <a:pt x="1419813" y="-13181"/>
                  <a:pt x="1580039" y="0"/>
                </a:cubicBezTo>
                <a:cubicBezTo>
                  <a:pt x="1740265" y="13181"/>
                  <a:pt x="1887874" y="881"/>
                  <a:pt x="2101743" y="0"/>
                </a:cubicBezTo>
                <a:cubicBezTo>
                  <a:pt x="2315612" y="-881"/>
                  <a:pt x="2569518" y="6919"/>
                  <a:pt x="2750838" y="0"/>
                </a:cubicBezTo>
                <a:cubicBezTo>
                  <a:pt x="2932158" y="-6919"/>
                  <a:pt x="3046647" y="-27803"/>
                  <a:pt x="3315006" y="0"/>
                </a:cubicBezTo>
                <a:cubicBezTo>
                  <a:pt x="3583365" y="27803"/>
                  <a:pt x="3763836" y="-2971"/>
                  <a:pt x="4006566" y="0"/>
                </a:cubicBezTo>
                <a:cubicBezTo>
                  <a:pt x="4249296" y="2971"/>
                  <a:pt x="4331639" y="21106"/>
                  <a:pt x="4570733" y="0"/>
                </a:cubicBezTo>
                <a:cubicBezTo>
                  <a:pt x="4747225" y="4335"/>
                  <a:pt x="4874101" y="120907"/>
                  <a:pt x="4895045" y="324312"/>
                </a:cubicBezTo>
                <a:cubicBezTo>
                  <a:pt x="4906343" y="585806"/>
                  <a:pt x="4875458" y="741285"/>
                  <a:pt x="4895045" y="946972"/>
                </a:cubicBezTo>
                <a:cubicBezTo>
                  <a:pt x="4914632" y="1152659"/>
                  <a:pt x="4862731" y="1376726"/>
                  <a:pt x="4895045" y="1621521"/>
                </a:cubicBezTo>
                <a:cubicBezTo>
                  <a:pt x="4925433" y="1770606"/>
                  <a:pt x="4764017" y="1936696"/>
                  <a:pt x="4570733" y="1945833"/>
                </a:cubicBezTo>
                <a:cubicBezTo>
                  <a:pt x="4428710" y="1957186"/>
                  <a:pt x="4244633" y="1950246"/>
                  <a:pt x="3964101" y="1945833"/>
                </a:cubicBezTo>
                <a:cubicBezTo>
                  <a:pt x="3683569" y="1941420"/>
                  <a:pt x="3578439" y="1929356"/>
                  <a:pt x="3442398" y="1945833"/>
                </a:cubicBezTo>
                <a:cubicBezTo>
                  <a:pt x="3306357" y="1962310"/>
                  <a:pt x="3097450" y="1917023"/>
                  <a:pt x="2835767" y="1945833"/>
                </a:cubicBezTo>
                <a:cubicBezTo>
                  <a:pt x="2574084" y="1974643"/>
                  <a:pt x="2317051" y="1917967"/>
                  <a:pt x="2144207" y="1945833"/>
                </a:cubicBezTo>
                <a:cubicBezTo>
                  <a:pt x="1971363" y="1973699"/>
                  <a:pt x="1756688" y="1955542"/>
                  <a:pt x="1537575" y="1945833"/>
                </a:cubicBezTo>
                <a:cubicBezTo>
                  <a:pt x="1318462" y="1936124"/>
                  <a:pt x="1172492" y="1942493"/>
                  <a:pt x="1058336" y="1945833"/>
                </a:cubicBezTo>
                <a:cubicBezTo>
                  <a:pt x="944180" y="1949173"/>
                  <a:pt x="482785" y="1953257"/>
                  <a:pt x="324312" y="1945833"/>
                </a:cubicBezTo>
                <a:cubicBezTo>
                  <a:pt x="182541" y="1923683"/>
                  <a:pt x="-18030" y="1829257"/>
                  <a:pt x="0" y="1621521"/>
                </a:cubicBezTo>
                <a:cubicBezTo>
                  <a:pt x="-3305" y="1477492"/>
                  <a:pt x="13747" y="1121852"/>
                  <a:pt x="0" y="985889"/>
                </a:cubicBezTo>
                <a:cubicBezTo>
                  <a:pt x="-13747" y="849926"/>
                  <a:pt x="-4900" y="546645"/>
                  <a:pt x="0" y="32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41"/>
          <p:cNvSpPr/>
          <p:nvPr>
            <p:custDataLst>
              <p:tags r:id="rId5"/>
            </p:custDataLst>
          </p:nvPr>
        </p:nvSpPr>
        <p:spPr>
          <a:xfrm>
            <a:off x="1765300" y="3589655"/>
            <a:ext cx="4059555" cy="1527810"/>
          </a:xfrm>
          <a:custGeom>
            <a:avLst/>
            <a:gdLst>
              <a:gd name="connsiteX0" fmla="*/ 0 w 4895045"/>
              <a:gd name="connsiteY0" fmla="*/ 324312 h 1945833"/>
              <a:gd name="connsiteX1" fmla="*/ 324312 w 4895045"/>
              <a:gd name="connsiteY1" fmla="*/ 0 h 1945833"/>
              <a:gd name="connsiteX2" fmla="*/ 930944 w 4895045"/>
              <a:gd name="connsiteY2" fmla="*/ 0 h 1945833"/>
              <a:gd name="connsiteX3" fmla="*/ 1452647 w 4895045"/>
              <a:gd name="connsiteY3" fmla="*/ 0 h 1945833"/>
              <a:gd name="connsiteX4" fmla="*/ 2101743 w 4895045"/>
              <a:gd name="connsiteY4" fmla="*/ 0 h 1945833"/>
              <a:gd name="connsiteX5" fmla="*/ 2623446 w 4895045"/>
              <a:gd name="connsiteY5" fmla="*/ 0 h 1945833"/>
              <a:gd name="connsiteX6" fmla="*/ 3272541 w 4895045"/>
              <a:gd name="connsiteY6" fmla="*/ 0 h 1945833"/>
              <a:gd name="connsiteX7" fmla="*/ 3751780 w 4895045"/>
              <a:gd name="connsiteY7" fmla="*/ 0 h 1945833"/>
              <a:gd name="connsiteX8" fmla="*/ 4570733 w 4895045"/>
              <a:gd name="connsiteY8" fmla="*/ 0 h 1945833"/>
              <a:gd name="connsiteX9" fmla="*/ 4895045 w 4895045"/>
              <a:gd name="connsiteY9" fmla="*/ 324312 h 1945833"/>
              <a:gd name="connsiteX10" fmla="*/ 4895045 w 4895045"/>
              <a:gd name="connsiteY10" fmla="*/ 972917 h 1945833"/>
              <a:gd name="connsiteX11" fmla="*/ 4895045 w 4895045"/>
              <a:gd name="connsiteY11" fmla="*/ 1621521 h 1945833"/>
              <a:gd name="connsiteX12" fmla="*/ 4570733 w 4895045"/>
              <a:gd name="connsiteY12" fmla="*/ 1945833 h 1945833"/>
              <a:gd name="connsiteX13" fmla="*/ 4049030 w 4895045"/>
              <a:gd name="connsiteY13" fmla="*/ 1945833 h 1945833"/>
              <a:gd name="connsiteX14" fmla="*/ 3484862 w 4895045"/>
              <a:gd name="connsiteY14" fmla="*/ 1945833 h 1945833"/>
              <a:gd name="connsiteX15" fmla="*/ 2878231 w 4895045"/>
              <a:gd name="connsiteY15" fmla="*/ 1945833 h 1945833"/>
              <a:gd name="connsiteX16" fmla="*/ 2356528 w 4895045"/>
              <a:gd name="connsiteY16" fmla="*/ 1945833 h 1945833"/>
              <a:gd name="connsiteX17" fmla="*/ 1664968 w 4895045"/>
              <a:gd name="connsiteY17" fmla="*/ 1945833 h 1945833"/>
              <a:gd name="connsiteX18" fmla="*/ 1058336 w 4895045"/>
              <a:gd name="connsiteY18" fmla="*/ 1945833 h 1945833"/>
              <a:gd name="connsiteX19" fmla="*/ 324312 w 4895045"/>
              <a:gd name="connsiteY19" fmla="*/ 1945833 h 1945833"/>
              <a:gd name="connsiteX20" fmla="*/ 0 w 4895045"/>
              <a:gd name="connsiteY20" fmla="*/ 1621521 h 1945833"/>
              <a:gd name="connsiteX21" fmla="*/ 0 w 4895045"/>
              <a:gd name="connsiteY21" fmla="*/ 946972 h 1945833"/>
              <a:gd name="connsiteX22" fmla="*/ 0 w 4895045"/>
              <a:gd name="connsiteY22" fmla="*/ 324312 h 194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95045" h="1945833" fill="none" extrusionOk="0">
                <a:moveTo>
                  <a:pt x="0" y="324312"/>
                </a:moveTo>
                <a:cubicBezTo>
                  <a:pt x="-42410" y="142799"/>
                  <a:pt x="171168" y="22358"/>
                  <a:pt x="324312" y="0"/>
                </a:cubicBezTo>
                <a:cubicBezTo>
                  <a:pt x="566572" y="20064"/>
                  <a:pt x="664659" y="4048"/>
                  <a:pt x="930944" y="0"/>
                </a:cubicBezTo>
                <a:cubicBezTo>
                  <a:pt x="1197229" y="-4048"/>
                  <a:pt x="1334274" y="15795"/>
                  <a:pt x="1452647" y="0"/>
                </a:cubicBezTo>
                <a:cubicBezTo>
                  <a:pt x="1571020" y="-15795"/>
                  <a:pt x="1937745" y="-24809"/>
                  <a:pt x="2101743" y="0"/>
                </a:cubicBezTo>
                <a:cubicBezTo>
                  <a:pt x="2265741" y="24809"/>
                  <a:pt x="2365405" y="18882"/>
                  <a:pt x="2623446" y="0"/>
                </a:cubicBezTo>
                <a:cubicBezTo>
                  <a:pt x="2881487" y="-18882"/>
                  <a:pt x="3052614" y="-28840"/>
                  <a:pt x="3272541" y="0"/>
                </a:cubicBezTo>
                <a:cubicBezTo>
                  <a:pt x="3492469" y="28840"/>
                  <a:pt x="3596420" y="18589"/>
                  <a:pt x="3751780" y="0"/>
                </a:cubicBezTo>
                <a:cubicBezTo>
                  <a:pt x="3907140" y="-18589"/>
                  <a:pt x="4369140" y="30825"/>
                  <a:pt x="4570733" y="0"/>
                </a:cubicBezTo>
                <a:cubicBezTo>
                  <a:pt x="4756288" y="5974"/>
                  <a:pt x="4928769" y="125035"/>
                  <a:pt x="4895045" y="324312"/>
                </a:cubicBezTo>
                <a:cubicBezTo>
                  <a:pt x="4878506" y="606206"/>
                  <a:pt x="4896022" y="698546"/>
                  <a:pt x="4895045" y="972917"/>
                </a:cubicBezTo>
                <a:cubicBezTo>
                  <a:pt x="4894068" y="1247288"/>
                  <a:pt x="4927133" y="1411479"/>
                  <a:pt x="4895045" y="1621521"/>
                </a:cubicBezTo>
                <a:cubicBezTo>
                  <a:pt x="4923240" y="1793171"/>
                  <a:pt x="4747480" y="1962223"/>
                  <a:pt x="4570733" y="1945833"/>
                </a:cubicBezTo>
                <a:cubicBezTo>
                  <a:pt x="4364359" y="1953312"/>
                  <a:pt x="4242984" y="1933140"/>
                  <a:pt x="4049030" y="1945833"/>
                </a:cubicBezTo>
                <a:cubicBezTo>
                  <a:pt x="3855076" y="1958526"/>
                  <a:pt x="3745122" y="1951109"/>
                  <a:pt x="3484862" y="1945833"/>
                </a:cubicBezTo>
                <a:cubicBezTo>
                  <a:pt x="3224602" y="1940557"/>
                  <a:pt x="3025754" y="1954008"/>
                  <a:pt x="2878231" y="1945833"/>
                </a:cubicBezTo>
                <a:cubicBezTo>
                  <a:pt x="2730708" y="1937658"/>
                  <a:pt x="2591978" y="1931941"/>
                  <a:pt x="2356528" y="1945833"/>
                </a:cubicBezTo>
                <a:cubicBezTo>
                  <a:pt x="2121078" y="1959725"/>
                  <a:pt x="1899616" y="1955840"/>
                  <a:pt x="1664968" y="1945833"/>
                </a:cubicBezTo>
                <a:cubicBezTo>
                  <a:pt x="1430320" y="1935826"/>
                  <a:pt x="1227142" y="1948981"/>
                  <a:pt x="1058336" y="1945833"/>
                </a:cubicBezTo>
                <a:cubicBezTo>
                  <a:pt x="889530" y="1942685"/>
                  <a:pt x="574869" y="1920590"/>
                  <a:pt x="324312" y="1945833"/>
                </a:cubicBezTo>
                <a:cubicBezTo>
                  <a:pt x="138377" y="1938028"/>
                  <a:pt x="20738" y="1778196"/>
                  <a:pt x="0" y="1621521"/>
                </a:cubicBezTo>
                <a:cubicBezTo>
                  <a:pt x="7000" y="1306831"/>
                  <a:pt x="2708" y="1221511"/>
                  <a:pt x="0" y="946972"/>
                </a:cubicBezTo>
                <a:cubicBezTo>
                  <a:pt x="-2708" y="672433"/>
                  <a:pt x="26897" y="599016"/>
                  <a:pt x="0" y="324312"/>
                </a:cubicBezTo>
                <a:close/>
              </a:path>
              <a:path w="4895045" h="1945833" stroke="0" extrusionOk="0">
                <a:moveTo>
                  <a:pt x="0" y="324312"/>
                </a:moveTo>
                <a:cubicBezTo>
                  <a:pt x="-8027" y="140248"/>
                  <a:pt x="139352" y="2194"/>
                  <a:pt x="324312" y="0"/>
                </a:cubicBezTo>
                <a:cubicBezTo>
                  <a:pt x="566332" y="12661"/>
                  <a:pt x="716858" y="9635"/>
                  <a:pt x="1015872" y="0"/>
                </a:cubicBezTo>
                <a:cubicBezTo>
                  <a:pt x="1314886" y="-9635"/>
                  <a:pt x="1419813" y="-13181"/>
                  <a:pt x="1580039" y="0"/>
                </a:cubicBezTo>
                <a:cubicBezTo>
                  <a:pt x="1740265" y="13181"/>
                  <a:pt x="1887874" y="881"/>
                  <a:pt x="2101743" y="0"/>
                </a:cubicBezTo>
                <a:cubicBezTo>
                  <a:pt x="2315612" y="-881"/>
                  <a:pt x="2569518" y="6919"/>
                  <a:pt x="2750838" y="0"/>
                </a:cubicBezTo>
                <a:cubicBezTo>
                  <a:pt x="2932158" y="-6919"/>
                  <a:pt x="3046647" y="-27803"/>
                  <a:pt x="3315006" y="0"/>
                </a:cubicBezTo>
                <a:cubicBezTo>
                  <a:pt x="3583365" y="27803"/>
                  <a:pt x="3763836" y="-2971"/>
                  <a:pt x="4006566" y="0"/>
                </a:cubicBezTo>
                <a:cubicBezTo>
                  <a:pt x="4249296" y="2971"/>
                  <a:pt x="4331639" y="21106"/>
                  <a:pt x="4570733" y="0"/>
                </a:cubicBezTo>
                <a:cubicBezTo>
                  <a:pt x="4747225" y="4335"/>
                  <a:pt x="4874101" y="120907"/>
                  <a:pt x="4895045" y="324312"/>
                </a:cubicBezTo>
                <a:cubicBezTo>
                  <a:pt x="4906343" y="585806"/>
                  <a:pt x="4875458" y="741285"/>
                  <a:pt x="4895045" y="946972"/>
                </a:cubicBezTo>
                <a:cubicBezTo>
                  <a:pt x="4914632" y="1152659"/>
                  <a:pt x="4862731" y="1376726"/>
                  <a:pt x="4895045" y="1621521"/>
                </a:cubicBezTo>
                <a:cubicBezTo>
                  <a:pt x="4925433" y="1770606"/>
                  <a:pt x="4764017" y="1936696"/>
                  <a:pt x="4570733" y="1945833"/>
                </a:cubicBezTo>
                <a:cubicBezTo>
                  <a:pt x="4428710" y="1957186"/>
                  <a:pt x="4244633" y="1950246"/>
                  <a:pt x="3964101" y="1945833"/>
                </a:cubicBezTo>
                <a:cubicBezTo>
                  <a:pt x="3683569" y="1941420"/>
                  <a:pt x="3578439" y="1929356"/>
                  <a:pt x="3442398" y="1945833"/>
                </a:cubicBezTo>
                <a:cubicBezTo>
                  <a:pt x="3306357" y="1962310"/>
                  <a:pt x="3097450" y="1917023"/>
                  <a:pt x="2835767" y="1945833"/>
                </a:cubicBezTo>
                <a:cubicBezTo>
                  <a:pt x="2574084" y="1974643"/>
                  <a:pt x="2317051" y="1917967"/>
                  <a:pt x="2144207" y="1945833"/>
                </a:cubicBezTo>
                <a:cubicBezTo>
                  <a:pt x="1971363" y="1973699"/>
                  <a:pt x="1756688" y="1955542"/>
                  <a:pt x="1537575" y="1945833"/>
                </a:cubicBezTo>
                <a:cubicBezTo>
                  <a:pt x="1318462" y="1936124"/>
                  <a:pt x="1172492" y="1942493"/>
                  <a:pt x="1058336" y="1945833"/>
                </a:cubicBezTo>
                <a:cubicBezTo>
                  <a:pt x="944180" y="1949173"/>
                  <a:pt x="482785" y="1953257"/>
                  <a:pt x="324312" y="1945833"/>
                </a:cubicBezTo>
                <a:cubicBezTo>
                  <a:pt x="182541" y="1923683"/>
                  <a:pt x="-18030" y="1829257"/>
                  <a:pt x="0" y="1621521"/>
                </a:cubicBezTo>
                <a:cubicBezTo>
                  <a:pt x="-3305" y="1477492"/>
                  <a:pt x="13747" y="1121852"/>
                  <a:pt x="0" y="985889"/>
                </a:cubicBezTo>
                <a:cubicBezTo>
                  <a:pt x="-13747" y="849926"/>
                  <a:pt x="-4900" y="546645"/>
                  <a:pt x="0" y="324312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6"/>
            </p:custDataLst>
          </p:nvPr>
        </p:nvSpPr>
        <p:spPr>
          <a:xfrm>
            <a:off x="2038350" y="3862705"/>
            <a:ext cx="365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操作系统承担进程、内存、文件、设备管理四大核心职能，是计算机系统正常运行的基础。</a:t>
            </a:r>
          </a:p>
        </p:txBody>
      </p:sp>
      <p:sp>
        <p:nvSpPr>
          <p:cNvPr id="57" name="文本框 56"/>
          <p:cNvSpPr txBox="1"/>
          <p:nvPr>
            <p:custDataLst>
              <p:tags r:id="rId7"/>
            </p:custDataLst>
          </p:nvPr>
        </p:nvSpPr>
        <p:spPr>
          <a:xfrm>
            <a:off x="7722870" y="3862705"/>
            <a:ext cx="365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与</a:t>
            </a:r>
            <a:r>
              <a:rPr lang="en-US" altLang="zh-CN" dirty="0"/>
              <a:t>Linux</a:t>
            </a:r>
            <a:r>
              <a:rPr lang="zh-CN" altLang="en-US" dirty="0"/>
              <a:t>在界面、命令、权限、开源策略上差异显著，用户可根据自身需求选择合适的操作系统。</a:t>
            </a:r>
          </a:p>
        </p:txBody>
      </p:sp>
      <p:sp>
        <p:nvSpPr>
          <p:cNvPr id="59" name="椭圆 58"/>
          <p:cNvSpPr/>
          <p:nvPr>
            <p:custDataLst>
              <p:tags r:id="rId8"/>
            </p:custDataLst>
          </p:nvPr>
        </p:nvSpPr>
        <p:spPr>
          <a:xfrm>
            <a:off x="1014095" y="1478915"/>
            <a:ext cx="604520" cy="559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1</a:t>
            </a:r>
          </a:p>
        </p:txBody>
      </p:sp>
      <p:sp>
        <p:nvSpPr>
          <p:cNvPr id="60" name="椭圆 59"/>
          <p:cNvSpPr/>
          <p:nvPr>
            <p:custDataLst>
              <p:tags r:id="rId9"/>
            </p:custDataLst>
          </p:nvPr>
        </p:nvSpPr>
        <p:spPr>
          <a:xfrm>
            <a:off x="7562215" y="5506720"/>
            <a:ext cx="604520" cy="55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2</a:t>
            </a:r>
          </a:p>
        </p:txBody>
      </p:sp>
      <p:sp>
        <p:nvSpPr>
          <p:cNvPr id="15" name="标题 14"/>
          <p:cNvSpPr>
            <a:spLocks noGrp="1"/>
          </p:cNvSpPr>
          <p:nvPr/>
        </p:nvSpPr>
        <p:spPr>
          <a:xfrm>
            <a:off x="608330" y="608330"/>
            <a:ext cx="3534410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70000" lnSpcReduction="20000"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操作系统功能与系统比较</a:t>
            </a:r>
            <a:endParaRPr lang="zh-CN" altLang="en-US" sz="3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5DD3D66-F7F5-BA99-9E7E-24829A4A781B}"/>
              </a:ext>
            </a:extLst>
          </p:cNvPr>
          <p:cNvSpPr txBox="1"/>
          <p:nvPr/>
        </p:nvSpPr>
        <p:spPr>
          <a:xfrm>
            <a:off x="1765300" y="1580913"/>
            <a:ext cx="171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操作系统功能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811FFF-72E8-DBDE-6B93-2643BBA3755B}"/>
              </a:ext>
            </a:extLst>
          </p:cNvPr>
          <p:cNvSpPr txBox="1"/>
          <p:nvPr/>
        </p:nvSpPr>
        <p:spPr>
          <a:xfrm>
            <a:off x="8355932" y="5648826"/>
            <a:ext cx="17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系统比较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8" grpId="0"/>
      <p:bldP spid="57" grpId="0"/>
      <p:bldP spid="59" grpId="0" animBg="1"/>
      <p:bldP spid="60" grpId="0" animBg="1"/>
      <p:bldP spid="15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36625" y="20351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latin typeface="文道潮黑体" panose="02010600040101010101" charset="-122"/>
                <a:ea typeface="文道潮黑体" panose="02010600040101010101" charset="-122"/>
              </a:rPr>
              <a:t>03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14500" y="3623946"/>
            <a:ext cx="5318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Office 2016</a:t>
            </a:r>
            <a:r>
              <a:rPr lang="zh-CN" altLang="en-US" sz="4000" b="1" dirty="0"/>
              <a:t>办公核心</a:t>
            </a:r>
            <a:endParaRPr lang="zh-CN" altLang="en-US" sz="4000" dirty="0">
              <a:effectLst/>
            </a:endParaRPr>
          </a:p>
        </p:txBody>
      </p:sp>
      <p:pic>
        <p:nvPicPr>
          <p:cNvPr id="2" name="图片 1" descr="4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19" y="450447"/>
            <a:ext cx="5473700" cy="72955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27BDFB-3D81-A45A-6F68-E789FDD39261}"/>
              </a:ext>
            </a:extLst>
          </p:cNvPr>
          <p:cNvSpPr txBox="1"/>
          <p:nvPr/>
        </p:nvSpPr>
        <p:spPr>
          <a:xfrm>
            <a:off x="7736305" y="1617817"/>
            <a:ext cx="262890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文道潮黑体" panose="02010600040101010101" charset="-122"/>
                <a:ea typeface="文道潮黑体" panose="02010600040101010101" charset="-122"/>
                <a:sym typeface="+mn-ea"/>
              </a:rPr>
              <a:t>哎呀！编不下去了</a:t>
            </a:r>
            <a:endParaRPr lang="zh-CN" altLang="en-US" dirty="0">
              <a:latin typeface="文道潮黑体" panose="02010600040101010101" charset="-122"/>
              <a:ea typeface="文道潮黑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15"/>
          <p:cNvSpPr txBox="1"/>
          <p:nvPr>
            <p:custDataLst>
              <p:tags r:id="rId2"/>
            </p:custDataLst>
          </p:nvPr>
        </p:nvSpPr>
        <p:spPr>
          <a:xfrm>
            <a:off x="7108258" y="1008863"/>
            <a:ext cx="246708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b="1" dirty="0"/>
              <a:t>数据清洗</a:t>
            </a:r>
            <a:endParaRPr lang="zh-CN" altLang="en-US" sz="2000" dirty="0">
              <a:effectLst/>
            </a:endParaRPr>
          </a:p>
        </p:txBody>
      </p:sp>
      <p:sp>
        <p:nvSpPr>
          <p:cNvPr id="1048597" name="TextBox 16"/>
          <p:cNvSpPr txBox="1"/>
          <p:nvPr>
            <p:custDataLst>
              <p:tags r:id="rId3"/>
            </p:custDataLst>
          </p:nvPr>
        </p:nvSpPr>
        <p:spPr>
          <a:xfrm>
            <a:off x="7108190" y="1408430"/>
            <a:ext cx="47174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dirty="0"/>
              <a:t>真实数据常含空值、重复、异常格式，数据清洗是确保数据质量的关键步骤。</a:t>
            </a:r>
            <a:endParaRPr lang="zh-CN" altLang="en-US" sz="1600" dirty="0">
              <a:effectLst/>
            </a:endParaRPr>
          </a:p>
        </p:txBody>
      </p:sp>
      <p:sp>
        <p:nvSpPr>
          <p:cNvPr id="1048600" name="TextBox 20"/>
          <p:cNvSpPr txBox="1"/>
          <p:nvPr>
            <p:custDataLst>
              <p:tags r:id="rId4"/>
            </p:custDataLst>
          </p:nvPr>
        </p:nvSpPr>
        <p:spPr>
          <a:xfrm>
            <a:off x="7097569" y="2720027"/>
            <a:ext cx="246708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zh-CN" b="1" dirty="0"/>
              <a:t>Excel</a:t>
            </a:r>
            <a:r>
              <a:rPr lang="zh-CN" altLang="en-US" b="1" dirty="0"/>
              <a:t>数据处理</a:t>
            </a:r>
            <a:endParaRPr lang="zh-CN" altLang="en-US" sz="2000" dirty="0">
              <a:effectLst/>
            </a:endParaRPr>
          </a:p>
        </p:txBody>
      </p:sp>
      <p:sp>
        <p:nvSpPr>
          <p:cNvPr id="1048601" name="TextBox 21"/>
          <p:cNvSpPr txBox="1"/>
          <p:nvPr>
            <p:custDataLst>
              <p:tags r:id="rId5"/>
            </p:custDataLst>
          </p:nvPr>
        </p:nvSpPr>
        <p:spPr>
          <a:xfrm>
            <a:off x="7097395" y="3119120"/>
            <a:ext cx="47282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dirty="0"/>
              <a:t>Excel</a:t>
            </a:r>
            <a:r>
              <a:rPr lang="zh-CN" altLang="en-US" dirty="0"/>
              <a:t>提供了数据验证、条件格式、函数嵌套等功能，可对数据进行有效的清洗和处理。</a:t>
            </a:r>
            <a:endParaRPr lang="zh-CN" altLang="en-US" sz="1600" dirty="0">
              <a:effectLst/>
            </a:endParaRPr>
          </a:p>
        </p:txBody>
      </p:sp>
      <p:grpSp>
        <p:nvGrpSpPr>
          <p:cNvPr id="43" name="Group 22"/>
          <p:cNvGrpSpPr/>
          <p:nvPr>
            <p:custDataLst>
              <p:tags r:id="rId6"/>
            </p:custDataLst>
          </p:nvPr>
        </p:nvGrpSpPr>
        <p:grpSpPr>
          <a:xfrm>
            <a:off x="6111679" y="2866380"/>
            <a:ext cx="710670" cy="710670"/>
            <a:chOff x="0" y="0"/>
            <a:chExt cx="947560" cy="947560"/>
          </a:xfrm>
          <a:noFill/>
        </p:grpSpPr>
        <p:sp>
          <p:nvSpPr>
            <p:cNvPr id="1048602" name="Freeform 23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473837"/>
                  </a:moveTo>
                  <a:cubicBezTo>
                    <a:pt x="0" y="212090"/>
                    <a:pt x="212090" y="0"/>
                    <a:pt x="473837" y="0"/>
                  </a:cubicBezTo>
                  <a:cubicBezTo>
                    <a:pt x="735584" y="0"/>
                    <a:pt x="947547" y="212090"/>
                    <a:pt x="947547" y="473837"/>
                  </a:cubicBezTo>
                  <a:cubicBezTo>
                    <a:pt x="947547" y="735584"/>
                    <a:pt x="735457" y="947547"/>
                    <a:pt x="473837" y="947547"/>
                  </a:cubicBezTo>
                  <a:cubicBezTo>
                    <a:pt x="212217" y="947547"/>
                    <a:pt x="0" y="735457"/>
                    <a:pt x="0" y="47383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1048603" name="TextBox 24"/>
            <p:cNvSpPr txBox="1"/>
            <p:nvPr>
              <p:custDataLst>
                <p:tags r:id="rId17"/>
              </p:custDataLst>
            </p:nvPr>
          </p:nvSpPr>
          <p:spPr>
            <a:xfrm>
              <a:off x="0" y="-19050"/>
              <a:ext cx="947560" cy="9666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800" b="1">
                  <a:solidFill>
                    <a:schemeClr val="tx1"/>
                  </a:solidFill>
                  <a:latin typeface="Arimo Bold" panose="020B0704020202020204"/>
                </a:rPr>
                <a:t>02</a:t>
              </a:r>
            </a:p>
          </p:txBody>
        </p:sp>
      </p:grpSp>
      <p:sp>
        <p:nvSpPr>
          <p:cNvPr id="1048604" name="AutoShape 25"/>
          <p:cNvSpPr/>
          <p:nvPr>
            <p:custDataLst>
              <p:tags r:id="rId7"/>
            </p:custDataLst>
          </p:nvPr>
        </p:nvSpPr>
        <p:spPr>
          <a:xfrm rot="5394561">
            <a:off x="2812236" y="3428564"/>
            <a:ext cx="6021428" cy="0"/>
          </a:xfrm>
          <a:prstGeom prst="line">
            <a:avLst/>
          </a:prstGeom>
          <a:ln w="9525" cap="rnd">
            <a:solidFill>
              <a:srgbClr val="7784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48605" name="TextBox 26"/>
          <p:cNvSpPr txBox="1"/>
          <p:nvPr>
            <p:custDataLst>
              <p:tags r:id="rId8"/>
            </p:custDataLst>
          </p:nvPr>
        </p:nvSpPr>
        <p:spPr>
          <a:xfrm>
            <a:off x="7097569" y="4431824"/>
            <a:ext cx="2467081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zh-CN" altLang="en-US" b="1" dirty="0"/>
              <a:t>透视分析</a:t>
            </a:r>
            <a:endParaRPr lang="zh-CN" altLang="en-US" sz="2000" dirty="0">
              <a:effectLst/>
            </a:endParaRPr>
          </a:p>
        </p:txBody>
      </p:sp>
      <p:sp>
        <p:nvSpPr>
          <p:cNvPr id="1048606" name="TextBox 27"/>
          <p:cNvSpPr txBox="1"/>
          <p:nvPr>
            <p:custDataLst>
              <p:tags r:id="rId9"/>
            </p:custDataLst>
          </p:nvPr>
        </p:nvSpPr>
        <p:spPr>
          <a:xfrm>
            <a:off x="7097395" y="4831080"/>
            <a:ext cx="472821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dirty="0"/>
              <a:t>透视表是</a:t>
            </a:r>
            <a:r>
              <a:rPr lang="en-US" altLang="zh-CN" dirty="0"/>
              <a:t>Excel</a:t>
            </a:r>
            <a:r>
              <a:rPr lang="zh-CN" altLang="en-US" dirty="0"/>
              <a:t>中强大的数据分析工具，可对大量数据进行快速汇总和多维度分析。</a:t>
            </a:r>
            <a:endParaRPr lang="zh-CN" altLang="en-US" sz="1600" dirty="0">
              <a:effectLst/>
            </a:endParaRPr>
          </a:p>
        </p:txBody>
      </p:sp>
      <p:grpSp>
        <p:nvGrpSpPr>
          <p:cNvPr id="4" name="Group 22"/>
          <p:cNvGrpSpPr/>
          <p:nvPr>
            <p:custDataLst>
              <p:tags r:id="rId10"/>
            </p:custDataLst>
          </p:nvPr>
        </p:nvGrpSpPr>
        <p:grpSpPr>
          <a:xfrm>
            <a:off x="6172639" y="1154420"/>
            <a:ext cx="710670" cy="710670"/>
            <a:chOff x="0" y="0"/>
            <a:chExt cx="947560" cy="947560"/>
          </a:xfrm>
          <a:noFill/>
        </p:grpSpPr>
        <p:sp>
          <p:nvSpPr>
            <p:cNvPr id="5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473837"/>
                  </a:moveTo>
                  <a:cubicBezTo>
                    <a:pt x="0" y="212090"/>
                    <a:pt x="212090" y="0"/>
                    <a:pt x="473837" y="0"/>
                  </a:cubicBezTo>
                  <a:cubicBezTo>
                    <a:pt x="735584" y="0"/>
                    <a:pt x="947547" y="212090"/>
                    <a:pt x="947547" y="473837"/>
                  </a:cubicBezTo>
                  <a:cubicBezTo>
                    <a:pt x="947547" y="735584"/>
                    <a:pt x="735457" y="947547"/>
                    <a:pt x="473837" y="947547"/>
                  </a:cubicBezTo>
                  <a:cubicBezTo>
                    <a:pt x="212217" y="947547"/>
                    <a:pt x="0" y="735457"/>
                    <a:pt x="0" y="47383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6" name="TextBox 24"/>
            <p:cNvSpPr txBox="1"/>
            <p:nvPr>
              <p:custDataLst>
                <p:tags r:id="rId15"/>
              </p:custDataLst>
            </p:nvPr>
          </p:nvSpPr>
          <p:spPr>
            <a:xfrm>
              <a:off x="0" y="-19050"/>
              <a:ext cx="947560" cy="9666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800" b="1">
                  <a:solidFill>
                    <a:schemeClr val="tx1"/>
                  </a:solidFill>
                  <a:latin typeface="Arimo Bold" panose="020B0704020202020204"/>
                </a:rPr>
                <a:t>01</a:t>
              </a:r>
            </a:p>
          </p:txBody>
        </p:sp>
      </p:grpSp>
      <p:grpSp>
        <p:nvGrpSpPr>
          <p:cNvPr id="7" name="Group 22"/>
          <p:cNvGrpSpPr/>
          <p:nvPr>
            <p:custDataLst>
              <p:tags r:id="rId11"/>
            </p:custDataLst>
          </p:nvPr>
        </p:nvGrpSpPr>
        <p:grpSpPr>
          <a:xfrm>
            <a:off x="6111679" y="4578340"/>
            <a:ext cx="710670" cy="710670"/>
            <a:chOff x="0" y="0"/>
            <a:chExt cx="947560" cy="947560"/>
          </a:xfrm>
          <a:noFill/>
        </p:grpSpPr>
        <p:sp>
          <p:nvSpPr>
            <p:cNvPr id="8" name="Freeform 23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47547" cy="947547"/>
            </a:xfrm>
            <a:custGeom>
              <a:avLst/>
              <a:gdLst/>
              <a:ahLst/>
              <a:cxnLst/>
              <a:rect l="l" t="t" r="r" b="b"/>
              <a:pathLst>
                <a:path w="947547" h="947547">
                  <a:moveTo>
                    <a:pt x="0" y="473837"/>
                  </a:moveTo>
                  <a:cubicBezTo>
                    <a:pt x="0" y="212090"/>
                    <a:pt x="212090" y="0"/>
                    <a:pt x="473837" y="0"/>
                  </a:cubicBezTo>
                  <a:cubicBezTo>
                    <a:pt x="735584" y="0"/>
                    <a:pt x="947547" y="212090"/>
                    <a:pt x="947547" y="473837"/>
                  </a:cubicBezTo>
                  <a:cubicBezTo>
                    <a:pt x="947547" y="735584"/>
                    <a:pt x="735457" y="947547"/>
                    <a:pt x="473837" y="947547"/>
                  </a:cubicBezTo>
                  <a:cubicBezTo>
                    <a:pt x="212217" y="947547"/>
                    <a:pt x="0" y="735457"/>
                    <a:pt x="0" y="473837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</p:sp>
        <p:sp>
          <p:nvSpPr>
            <p:cNvPr id="9" name="TextBox 24"/>
            <p:cNvSpPr txBox="1"/>
            <p:nvPr>
              <p:custDataLst>
                <p:tags r:id="rId13"/>
              </p:custDataLst>
            </p:nvPr>
          </p:nvSpPr>
          <p:spPr>
            <a:xfrm>
              <a:off x="0" y="-19050"/>
              <a:ext cx="947560" cy="96661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800" b="1">
                  <a:solidFill>
                    <a:schemeClr val="tx1"/>
                  </a:solidFill>
                  <a:latin typeface="Arimo Bold" panose="020B0704020202020204"/>
                </a:rPr>
                <a:t>03</a:t>
              </a:r>
            </a:p>
          </p:txBody>
        </p:sp>
      </p:grpSp>
      <p:pic>
        <p:nvPicPr>
          <p:cNvPr id="2" name="图片 1" descr="mmexport174348798150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610" y="1353185"/>
            <a:ext cx="5504815" cy="550481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C36FA9-85B0-A486-A47E-F03E9F766D71}"/>
              </a:ext>
            </a:extLst>
          </p:cNvPr>
          <p:cNvSpPr txBox="1"/>
          <p:nvPr/>
        </p:nvSpPr>
        <p:spPr>
          <a:xfrm>
            <a:off x="1197142" y="1140133"/>
            <a:ext cx="3616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Excel</a:t>
            </a:r>
            <a:r>
              <a:rPr lang="zh-CN" altLang="en-US" sz="3600" b="1" dirty="0"/>
              <a:t>数据清洗与透视分析</a:t>
            </a:r>
            <a:endParaRPr lang="zh-CN" altLang="en-US" sz="3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4000">
        <p14:reveal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8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8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/>
      <p:bldP spid="1048597" grpId="0"/>
      <p:bldP spid="1048600" grpId="0"/>
      <p:bldP spid="1048601" grpId="0"/>
      <p:bldP spid="1048604" grpId="0" animBg="1"/>
      <p:bldP spid="1048605" grpId="0"/>
      <p:bldP spid="1048606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4.15000000000003,&quot;left&quot;:139.45,&quot;top&quot;:151.17503937007874,&quot;width&quot;:270.2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7788976377954,&quot;left&quot;:334.9411811023622,&quot;top&quot;:115.48118110236219,&quot;width&quot;:946.68393700787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4.15000000000003,&quot;left&quot;:134.3,&quot;top&quot;:151.17503937007874,&quot;width&quot;:275.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7788976377954,&quot;left&quot;:334.9411811023622,&quot;top&quot;:115.48118110236219,&quot;width&quot;:946.68393700787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4.15000000000003,&quot;left&quot;:134.3,&quot;top&quot;:151.17503937007874,&quot;width&quot;:275.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7788976377954,&quot;left&quot;:334.9411811023622,&quot;top&quot;:115.48118110236219,&quot;width&quot;:946.68393700787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4.15000000000003,&quot;left&quot;:134.3,&quot;top&quot;:151.17503937007874,&quot;width&quot;:275.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53.7788976377954,&quot;left&quot;:334.9411811023622,&quot;top&quot;:115.48118110236219,&quot;width&quot;:946.68393700787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4.15000000000003,&quot;left&quot;:134.3,&quot;top&quot;:151.17503937007874,&quot;width&quot;:275.4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85,&quot;left&quot;:47.9,&quot;top&quot;:131.15,&quot;width&quot;:372.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85,&quot;left&quot;:47.9,&quot;top&quot;:131.15,&quot;width&quot;:372.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85,&quot;left&quot;:47.9,&quot;top&quot;:131.15,&quot;width&quot;:372.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85,&quot;left&quot;:47.9,&quot;top&quot;:131.15,&quot;width&quot;:372.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3.55,&quot;left&quot;:79.85,&quot;top&quot;:116.45,&quot;width&quot;:835.2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4.12759556476306,&quot;left&quot;:479.62493134079824,&quot;top&quot;:32.901871508957036,&quot;width&quot;:725.9869584229814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536</Words>
  <Application>Microsoft Office PowerPoint</Application>
  <PresentationFormat>宽屏</PresentationFormat>
  <Paragraphs>72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Arimo Bold</vt:lpstr>
      <vt:lpstr>本墨悠圆</vt:lpstr>
      <vt:lpstr>华文新魏</vt:lpstr>
      <vt:lpstr>华文行楷</vt:lpstr>
      <vt:lpstr>华文中宋</vt:lpstr>
      <vt:lpstr>微软雅黑</vt:lpstr>
      <vt:lpstr>文道潮黑体</vt:lpstr>
      <vt:lpstr>幼圆</vt:lpstr>
      <vt:lpstr>Arial</vt:lpstr>
      <vt:lpstr>Calibri</vt:lpstr>
      <vt:lpstr>Wingdings</vt:lpstr>
      <vt:lpstr>WPS</vt:lpstr>
      <vt:lpstr>PowerPoint 演示文稿</vt:lpstr>
      <vt:lpstr>PowerPoint 演示文稿</vt:lpstr>
      <vt:lpstr>PowerPoint 演示文稿</vt:lpstr>
      <vt:lpstr>信息技术的定义与演进脉络</vt:lpstr>
      <vt:lpstr>计算机系统组成与数据表示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1783416676@qq.com</cp:lastModifiedBy>
  <cp:revision>2</cp:revision>
  <dcterms:created xsi:type="dcterms:W3CDTF">2026-01-05T06:22:42Z</dcterms:created>
  <dcterms:modified xsi:type="dcterms:W3CDTF">2026-01-05T08:03:38Z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1715A415F17B4543BC4E898B27083772_13</vt:lpwstr>
  </property>
</Properties>
</file>